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5"/>
  </p:notesMasterIdLst>
  <p:sldIdLst>
    <p:sldId id="256" r:id="rId2"/>
    <p:sldId id="295" r:id="rId3"/>
    <p:sldId id="273" r:id="rId4"/>
    <p:sldId id="275" r:id="rId5"/>
    <p:sldId id="274" r:id="rId6"/>
    <p:sldId id="293" r:id="rId7"/>
    <p:sldId id="276" r:id="rId8"/>
    <p:sldId id="281" r:id="rId9"/>
    <p:sldId id="296" r:id="rId10"/>
    <p:sldId id="277" r:id="rId11"/>
    <p:sldId id="283" r:id="rId12"/>
    <p:sldId id="282" r:id="rId13"/>
    <p:sldId id="304" r:id="rId14"/>
    <p:sldId id="260" r:id="rId15"/>
    <p:sldId id="305" r:id="rId16"/>
    <p:sldId id="298" r:id="rId17"/>
    <p:sldId id="297" r:id="rId18"/>
    <p:sldId id="265" r:id="rId19"/>
    <p:sldId id="287" r:id="rId20"/>
    <p:sldId id="285" r:id="rId21"/>
    <p:sldId id="286" r:id="rId22"/>
    <p:sldId id="290" r:id="rId23"/>
    <p:sldId id="288" r:id="rId24"/>
    <p:sldId id="291" r:id="rId25"/>
    <p:sldId id="261" r:id="rId26"/>
    <p:sldId id="266" r:id="rId27"/>
    <p:sldId id="300" r:id="rId28"/>
    <p:sldId id="301" r:id="rId29"/>
    <p:sldId id="302" r:id="rId30"/>
    <p:sldId id="303" r:id="rId31"/>
    <p:sldId id="299" r:id="rId32"/>
    <p:sldId id="284" r:id="rId33"/>
    <p:sldId id="29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05" autoAdjust="0"/>
  </p:normalViewPr>
  <p:slideViewPr>
    <p:cSldViewPr>
      <p:cViewPr varScale="1">
        <p:scale>
          <a:sx n="84" d="100"/>
          <a:sy n="84" d="100"/>
        </p:scale>
        <p:origin x="-734"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110" d="100"/>
          <a:sy n="110" d="100"/>
        </p:scale>
        <p:origin x="-1632" y="292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BF74A1-9EC8-494B-BCBA-42985BF26F23}" type="datetimeFigureOut">
              <a:rPr lang="en-US" smtClean="0"/>
              <a:t>5/11/2017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70973C-3FF1-4F3D-BBDE-49F6E8C3D42B}" type="slidenum">
              <a:rPr lang="en-US" smtClean="0"/>
              <a:t>‹#›</a:t>
            </a:fld>
            <a:endParaRPr lang="en-US"/>
          </a:p>
        </p:txBody>
      </p:sp>
    </p:spTree>
    <p:extLst>
      <p:ext uri="{BB962C8B-B14F-4D97-AF65-F5344CB8AC3E}">
        <p14:creationId xmlns:p14="http://schemas.microsoft.com/office/powerpoint/2010/main" val="341899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On-demand self-service</a:t>
            </a:r>
            <a:r>
              <a:rPr lang="en-US" sz="1200" dirty="0"/>
              <a:t>. A consumer can unilaterally provision computing capabilities, such as server time and network storage, as needed automatically without requiring human interaction with each service provider. </a:t>
            </a:r>
          </a:p>
          <a:p>
            <a:r>
              <a:rPr lang="en-US" sz="1600" dirty="0"/>
              <a:t>Broad network access. </a:t>
            </a:r>
            <a:r>
              <a:rPr lang="en-US" sz="1200" dirty="0"/>
              <a:t>Capabilities are available over the network and accessed through standard mechanisms that promote use by heterogeneous thin or thick client platforms (e.g., mobile phones, tablets, laptops, and workstations). </a:t>
            </a:r>
          </a:p>
          <a:p>
            <a:r>
              <a:rPr lang="en-US" sz="1600" dirty="0"/>
              <a:t>Resource pooling. </a:t>
            </a:r>
            <a:r>
              <a:rPr lang="en-US" sz="1200" dirty="0"/>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r>
              <a:rPr lang="en-US" sz="1600" dirty="0"/>
              <a:t>Rapid elasticity. </a:t>
            </a:r>
            <a:r>
              <a:rPr lang="en-US" sz="1200" dirty="0"/>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r>
              <a:rPr lang="en-US" sz="1600" dirty="0"/>
              <a:t>Measured service. </a:t>
            </a:r>
            <a:r>
              <a:rPr lang="en-US" sz="1200" dirty="0"/>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p>
          <a:p>
            <a:endParaRPr lang="en-US" dirty="0"/>
          </a:p>
        </p:txBody>
      </p:sp>
      <p:sp>
        <p:nvSpPr>
          <p:cNvPr id="4" name="Slide Number Placeholder 3"/>
          <p:cNvSpPr>
            <a:spLocks noGrp="1"/>
          </p:cNvSpPr>
          <p:nvPr>
            <p:ph type="sldNum" sz="quarter" idx="10"/>
          </p:nvPr>
        </p:nvSpPr>
        <p:spPr/>
        <p:txBody>
          <a:bodyPr/>
          <a:lstStyle/>
          <a:p>
            <a:fld id="{3470973C-3FF1-4F3D-BBDE-49F6E8C3D42B}" type="slidenum">
              <a:rPr lang="en-US" smtClean="0"/>
              <a:t>4</a:t>
            </a:fld>
            <a:endParaRPr lang="en-US"/>
          </a:p>
        </p:txBody>
      </p:sp>
    </p:spTree>
    <p:extLst>
      <p:ext uri="{BB962C8B-B14F-4D97-AF65-F5344CB8AC3E}">
        <p14:creationId xmlns:p14="http://schemas.microsoft.com/office/powerpoint/2010/main" val="377466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example of </a:t>
            </a:r>
          </a:p>
          <a:p>
            <a:r>
              <a:rPr lang="en-US" dirty="0" smtClean="0"/>
              <a:t>Self constructed office building</a:t>
            </a:r>
          </a:p>
          <a:p>
            <a:r>
              <a:rPr lang="en-US" dirty="0" smtClean="0"/>
              <a:t>Building management</a:t>
            </a:r>
          </a:p>
          <a:p>
            <a:r>
              <a:rPr lang="en-US" dirty="0" smtClean="0"/>
              <a:t>Company rental</a:t>
            </a:r>
          </a:p>
          <a:p>
            <a:r>
              <a:rPr lang="en-US" dirty="0" smtClean="0"/>
              <a:t>Customer who do business with the company</a:t>
            </a:r>
            <a:endParaRPr lang="en-US" dirty="0"/>
          </a:p>
        </p:txBody>
      </p:sp>
      <p:sp>
        <p:nvSpPr>
          <p:cNvPr id="4" name="Slide Number Placeholder 3"/>
          <p:cNvSpPr>
            <a:spLocks noGrp="1"/>
          </p:cNvSpPr>
          <p:nvPr>
            <p:ph type="sldNum" sz="quarter" idx="10"/>
          </p:nvPr>
        </p:nvSpPr>
        <p:spPr/>
        <p:txBody>
          <a:bodyPr/>
          <a:lstStyle/>
          <a:p>
            <a:fld id="{3470973C-3FF1-4F3D-BBDE-49F6E8C3D42B}" type="slidenum">
              <a:rPr lang="en-US" smtClean="0"/>
              <a:t>5</a:t>
            </a:fld>
            <a:endParaRPr lang="en-US"/>
          </a:p>
        </p:txBody>
      </p:sp>
    </p:spTree>
    <p:extLst>
      <p:ext uri="{BB962C8B-B14F-4D97-AF65-F5344CB8AC3E}">
        <p14:creationId xmlns:p14="http://schemas.microsoft.com/office/powerpoint/2010/main" val="379106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0973C-3FF1-4F3D-BBDE-49F6E8C3D42B}" type="slidenum">
              <a:rPr lang="en-US" smtClean="0"/>
              <a:t>7</a:t>
            </a:fld>
            <a:endParaRPr lang="en-US"/>
          </a:p>
        </p:txBody>
      </p:sp>
    </p:spTree>
    <p:extLst>
      <p:ext uri="{BB962C8B-B14F-4D97-AF65-F5344CB8AC3E}">
        <p14:creationId xmlns:p14="http://schemas.microsoft.com/office/powerpoint/2010/main" val="58861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70973C-3FF1-4F3D-BBDE-49F6E8C3D42B}" type="slidenum">
              <a:rPr lang="en-US" smtClean="0"/>
              <a:t>8</a:t>
            </a:fld>
            <a:endParaRPr lang="en-US"/>
          </a:p>
        </p:txBody>
      </p:sp>
    </p:spTree>
    <p:extLst>
      <p:ext uri="{BB962C8B-B14F-4D97-AF65-F5344CB8AC3E}">
        <p14:creationId xmlns:p14="http://schemas.microsoft.com/office/powerpoint/2010/main" val="305845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6294D1E-2AE8-4848-B0A6-F23697060184}" type="datetime1">
              <a:rPr lang="en-US" smtClean="0"/>
              <a:t>5/11/2017</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17CA5EB4-DC24-4D58-BC90-9825B6B8CE8A}"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E40023-0810-4434-BD90-799554B5E530}" type="datetime1">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A5EB4-DC24-4D58-BC90-9825B6B8CE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71A033-1ED1-404B-BD1F-5CD465734AAC}" type="datetime1">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A5EB4-DC24-4D58-BC90-9825B6B8CE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C82F760-EC09-47A3-AB47-AE52637920B7}" type="datetime1">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CA5EB4-DC24-4D58-BC90-9825B6B8CE8A}"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CFE31E0-7A6A-48BC-BDC8-ED8B91659026}" type="datetime1">
              <a:rPr lang="en-US" smtClean="0"/>
              <a:t>5/11/2017</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17CA5EB4-DC24-4D58-BC90-9825B6B8CE8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ACCBB66-B857-44A8-9FC0-1649165A4403}" type="datetime1">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A5EB4-DC24-4D58-BC90-9825B6B8CE8A}"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7C11839-13AA-4E48-BAE7-779752C83E44}" type="datetime1">
              <a:rPr lang="en-US" smtClean="0"/>
              <a:t>5/11/2017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CA5EB4-DC24-4D58-BC90-9825B6B8CE8A}"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C1DD33-2367-4E92-9AEB-B81C2FD32969}" type="datetime1">
              <a:rPr lang="en-US" smtClean="0"/>
              <a:t>5/11/2017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CA5EB4-DC24-4D58-BC90-9825B6B8CE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B9EF8-95FC-45F7-85C0-8DB8C0886469}" type="datetime1">
              <a:rPr lang="en-US" smtClean="0"/>
              <a:t>5/11/2017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CA5EB4-DC24-4D58-BC90-9825B6B8CE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DDEE338-771B-455C-A1CC-342EB2D97740}" type="datetime1">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CA5EB4-DC24-4D58-BC90-9825B6B8CE8A}"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B2C5AEE-221B-4CE0-91C6-7339E2992AF2}" type="datetime1">
              <a:rPr lang="en-US" smtClean="0"/>
              <a:t>5/11/2017</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17CA5EB4-DC24-4D58-BC90-9825B6B8CE8A}"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C924EBA-F5CE-4CD5-B036-2DD8AF91DC58}" type="datetime1">
              <a:rPr lang="en-US" smtClean="0"/>
              <a:t>5/11/2017</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7CA5EB4-DC24-4D58-BC90-9825B6B8CE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jpe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jpe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2.jpe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jpe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www.eiuperspectives.economist.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www.forbes.com/sites/louiscolumbus/2017/04/30/cloud-computing-skills-pay-the-most-according-to-computerworld/#5b78550e5183" TargetMode="External"/><Relationship Id="rId4" Type="http://schemas.openxmlformats.org/officeDocument/2006/relationships/hyperlink" Target="https://www.forbes.com/sites/louiscolumbus/2016/03/18/where-cloud-computing-jobs-are-in-2016/#2a7ef1f11a6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 by Yi Liang Dong</a:t>
            </a:r>
          </a:p>
        </p:txBody>
      </p:sp>
      <p:sp>
        <p:nvSpPr>
          <p:cNvPr id="4" name="Slide Number Placeholder 3"/>
          <p:cNvSpPr>
            <a:spLocks noGrp="1"/>
          </p:cNvSpPr>
          <p:nvPr>
            <p:ph type="sldNum" sz="quarter" idx="12"/>
          </p:nvPr>
        </p:nvSpPr>
        <p:spPr/>
        <p:txBody>
          <a:bodyPr/>
          <a:lstStyle/>
          <a:p>
            <a:fld id="{17CA5EB4-DC24-4D58-BC90-9825B6B8CE8A}" type="slidenum">
              <a:rPr lang="en-US" smtClean="0"/>
              <a:t>1</a:t>
            </a:fld>
            <a:endParaRPr lang="en-US"/>
          </a:p>
        </p:txBody>
      </p:sp>
      <p:sp>
        <p:nvSpPr>
          <p:cNvPr id="2" name="Title 1"/>
          <p:cNvSpPr>
            <a:spLocks noGrp="1"/>
          </p:cNvSpPr>
          <p:nvPr>
            <p:ph type="ctrTitle"/>
          </p:nvPr>
        </p:nvSpPr>
        <p:spPr/>
        <p:txBody>
          <a:bodyPr>
            <a:normAutofit/>
          </a:bodyPr>
          <a:lstStyle/>
          <a:p>
            <a:r>
              <a:rPr lang="en-US" dirty="0"/>
              <a:t>Banking in the Cloud </a:t>
            </a:r>
            <a:r>
              <a:rPr lang="en-US" dirty="0" smtClean="0"/>
              <a:t>Age: </a:t>
            </a:r>
            <a:r>
              <a:rPr lang="en-US" dirty="0"/>
              <a:t>Challenges and Opportunities</a:t>
            </a:r>
          </a:p>
        </p:txBody>
      </p:sp>
    </p:spTree>
    <p:extLst>
      <p:ext uri="{BB962C8B-B14F-4D97-AF65-F5344CB8AC3E}">
        <p14:creationId xmlns:p14="http://schemas.microsoft.com/office/powerpoint/2010/main" val="505710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Rising Cost </a:t>
            </a:r>
            <a:r>
              <a:rPr lang="en-US" dirty="0" smtClean="0"/>
              <a:t>of running traditional  Data Centers</a:t>
            </a:r>
            <a:endParaRPr lang="en-US" dirty="0"/>
          </a:p>
        </p:txBody>
      </p:sp>
      <p:sp>
        <p:nvSpPr>
          <p:cNvPr id="5" name="Slide Number Placeholder 4"/>
          <p:cNvSpPr>
            <a:spLocks noGrp="1"/>
          </p:cNvSpPr>
          <p:nvPr>
            <p:ph type="sldNum" sz="quarter" idx="12"/>
          </p:nvPr>
        </p:nvSpPr>
        <p:spPr/>
        <p:txBody>
          <a:bodyPr/>
          <a:lstStyle/>
          <a:p>
            <a:fld id="{17CA5EB4-DC24-4D58-BC90-9825B6B8CE8A}" type="slidenum">
              <a:rPr lang="en-US" smtClean="0"/>
              <a:t>10</a:t>
            </a:fld>
            <a:endParaRPr lang="en-US"/>
          </a:p>
        </p:txBody>
      </p:sp>
      <p:sp>
        <p:nvSpPr>
          <p:cNvPr id="3" name="Content Placeholder 2"/>
          <p:cNvSpPr>
            <a:spLocks noGrp="1"/>
          </p:cNvSpPr>
          <p:nvPr>
            <p:ph sz="quarter" idx="1"/>
          </p:nvPr>
        </p:nvSpPr>
        <p:spPr>
          <a:xfrm>
            <a:off x="821708" y="1524000"/>
            <a:ext cx="7772400" cy="4572000"/>
          </a:xfrm>
        </p:spPr>
        <p:txBody>
          <a:bodyPr/>
          <a:lstStyle/>
          <a:p>
            <a:r>
              <a:rPr lang="en-US" dirty="0"/>
              <a:t>Heterogeneous hardware and software from different vendors, costly to maintain, even more expensive to grow. (80 percent of total operational cost goes to maintenance, 40 percent are labor cost)</a:t>
            </a:r>
          </a:p>
          <a:p>
            <a:endParaRPr lang="en-US" dirty="0"/>
          </a:p>
        </p:txBody>
      </p:sp>
      <p:pic>
        <p:nvPicPr>
          <p:cNvPr id="1026" name="Picture 2" descr="Image result for HP data cen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2513" y="3810000"/>
            <a:ext cx="3581400" cy="2386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oud data ce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776260"/>
            <a:ext cx="3637224" cy="2420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1708" y="6250675"/>
            <a:ext cx="2438400" cy="369332"/>
          </a:xfrm>
          <a:prstGeom prst="rect">
            <a:avLst/>
          </a:prstGeom>
          <a:noFill/>
        </p:spPr>
        <p:txBody>
          <a:bodyPr wrap="square" rtlCol="0">
            <a:spAutoFit/>
          </a:bodyPr>
          <a:lstStyle/>
          <a:p>
            <a:r>
              <a:rPr lang="en-US" dirty="0"/>
              <a:t>Bank Data Center</a:t>
            </a:r>
          </a:p>
        </p:txBody>
      </p:sp>
      <p:sp>
        <p:nvSpPr>
          <p:cNvPr id="7" name="TextBox 6"/>
          <p:cNvSpPr txBox="1"/>
          <p:nvPr/>
        </p:nvSpPr>
        <p:spPr>
          <a:xfrm>
            <a:off x="5105400" y="6248400"/>
            <a:ext cx="2438400" cy="369332"/>
          </a:xfrm>
          <a:prstGeom prst="rect">
            <a:avLst/>
          </a:prstGeom>
          <a:noFill/>
        </p:spPr>
        <p:txBody>
          <a:bodyPr wrap="square" rtlCol="0">
            <a:spAutoFit/>
          </a:bodyPr>
          <a:lstStyle/>
          <a:p>
            <a:r>
              <a:rPr lang="en-US" dirty="0"/>
              <a:t>Cloud Data Center</a:t>
            </a:r>
          </a:p>
        </p:txBody>
      </p:sp>
    </p:spTree>
    <p:extLst>
      <p:ext uri="{BB962C8B-B14F-4D97-AF65-F5344CB8AC3E}">
        <p14:creationId xmlns:p14="http://schemas.microsoft.com/office/powerpoint/2010/main" val="1682793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Lengthy </a:t>
            </a:r>
            <a:r>
              <a:rPr lang="en-US" dirty="0" smtClean="0"/>
              <a:t>and </a:t>
            </a:r>
            <a:r>
              <a:rPr lang="en-US" dirty="0"/>
              <a:t>c</a:t>
            </a:r>
            <a:r>
              <a:rPr lang="en-US" dirty="0" smtClean="0"/>
              <a:t>ostly Environment </a:t>
            </a:r>
            <a:r>
              <a:rPr lang="en-US" dirty="0" smtClean="0"/>
              <a:t>P</a:t>
            </a:r>
            <a:r>
              <a:rPr lang="en-US" dirty="0" smtClean="0"/>
              <a:t>rovision </a:t>
            </a:r>
            <a:r>
              <a:rPr lang="en-US" dirty="0"/>
              <a:t>P</a:t>
            </a:r>
            <a:r>
              <a:rPr lang="en-US" dirty="0" smtClean="0"/>
              <a:t>rocesses</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11</a:t>
            </a:fld>
            <a:endParaRPr lang="en-US"/>
          </a:p>
        </p:txBody>
      </p:sp>
      <p:sp>
        <p:nvSpPr>
          <p:cNvPr id="3" name="Content Placeholder 2"/>
          <p:cNvSpPr>
            <a:spLocks noGrp="1"/>
          </p:cNvSpPr>
          <p:nvPr>
            <p:ph sz="quarter" idx="1"/>
          </p:nvPr>
        </p:nvSpPr>
        <p:spPr>
          <a:xfrm>
            <a:off x="533400" y="1524000"/>
            <a:ext cx="8229600" cy="4389120"/>
          </a:xfrm>
        </p:spPr>
        <p:txBody>
          <a:bodyPr/>
          <a:lstStyle/>
          <a:p>
            <a:pPr marL="0" indent="0">
              <a:buNone/>
            </a:pPr>
            <a:r>
              <a:rPr lang="en-US" sz="2000" dirty="0" smtClean="0"/>
              <a:t>Provision </a:t>
            </a:r>
            <a:r>
              <a:rPr lang="en-US" sz="2000" dirty="0"/>
              <a:t>a typical Java EE Web Application  Environment with Database Access:</a:t>
            </a:r>
          </a:p>
          <a:p>
            <a:pPr marL="0" indent="0">
              <a:buNone/>
            </a:pPr>
            <a:r>
              <a:rPr lang="en-US" sz="2000" dirty="0"/>
              <a:t>   </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40613631"/>
              </p:ext>
            </p:extLst>
          </p:nvPr>
        </p:nvGraphicFramePr>
        <p:xfrm>
          <a:off x="990600" y="1905000"/>
          <a:ext cx="7086600" cy="4419600"/>
        </p:xfrm>
        <a:graphic>
          <a:graphicData uri="http://schemas.openxmlformats.org/drawingml/2006/table">
            <a:tbl>
              <a:tblPr firstRow="1" bandRow="1">
                <a:tableStyleId>{5C22544A-7EE6-4342-B048-85BDC9FD1C3A}</a:tableStyleId>
              </a:tblPr>
              <a:tblGrid>
                <a:gridCol w="34290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304800">
                <a:tc>
                  <a:txBody>
                    <a:bodyPr/>
                    <a:lstStyle/>
                    <a:p>
                      <a:r>
                        <a:rPr lang="en-US" sz="1400" dirty="0"/>
                        <a:t>On-Premise</a:t>
                      </a:r>
                      <a:r>
                        <a:rPr lang="en-US" sz="1400" baseline="0" dirty="0"/>
                        <a:t> Provisioning</a:t>
                      </a:r>
                      <a:endParaRPr lang="en-US" sz="1400" dirty="0"/>
                    </a:p>
                  </a:txBody>
                  <a:tcPr/>
                </a:tc>
                <a:tc>
                  <a:txBody>
                    <a:bodyPr/>
                    <a:lstStyle/>
                    <a:p>
                      <a:r>
                        <a:rPr lang="en-US" sz="1400" dirty="0"/>
                        <a:t>Cloud Provisioning</a:t>
                      </a:r>
                    </a:p>
                  </a:txBody>
                  <a:tcPr/>
                </a:tc>
                <a:extLst>
                  <a:ext uri="{0D108BD9-81ED-4DB2-BD59-A6C34878D82A}">
                    <a16:rowId xmlns="" xmlns:a16="http://schemas.microsoft.com/office/drawing/2014/main" val="10000"/>
                  </a:ext>
                </a:extLst>
              </a:tr>
              <a:tr h="370840">
                <a:tc>
                  <a:txBody>
                    <a:bodyPr/>
                    <a:lstStyle/>
                    <a:p>
                      <a:pPr marL="171450" indent="-171450">
                        <a:buFont typeface="Arial" panose="020B0604020202020204" pitchFamily="34" charset="0"/>
                        <a:buChar char="•"/>
                      </a:pPr>
                      <a:r>
                        <a:rPr lang="en-US" sz="1200" baseline="0" dirty="0"/>
                        <a:t>Purchase Server Hardware</a:t>
                      </a:r>
                    </a:p>
                    <a:p>
                      <a:pPr marL="171450" indent="-171450">
                        <a:buFont typeface="Arial" panose="020B0604020202020204" pitchFamily="34" charset="0"/>
                        <a:buChar char="•"/>
                      </a:pPr>
                      <a:r>
                        <a:rPr lang="en-US" sz="1200" baseline="0" dirty="0"/>
                        <a:t>Install Hardware</a:t>
                      </a:r>
                    </a:p>
                    <a:p>
                      <a:pPr marL="171450" indent="-171450">
                        <a:buFont typeface="Arial" panose="020B0604020202020204" pitchFamily="34" charset="0"/>
                        <a:buChar char="•"/>
                      </a:pPr>
                      <a:r>
                        <a:rPr lang="en-US" sz="1200" baseline="0" dirty="0"/>
                        <a:t>Wiring</a:t>
                      </a:r>
                    </a:p>
                    <a:p>
                      <a:pPr marL="171450" indent="-171450">
                        <a:buFont typeface="Arial" panose="020B0604020202020204" pitchFamily="34" charset="0"/>
                        <a:buChar char="•"/>
                      </a:pPr>
                      <a:r>
                        <a:rPr lang="en-US" sz="1200" baseline="0" dirty="0"/>
                        <a:t>Configure OS</a:t>
                      </a:r>
                    </a:p>
                    <a:p>
                      <a:pPr marL="171450" indent="-171450">
                        <a:buFont typeface="Arial" panose="020B0604020202020204" pitchFamily="34" charset="0"/>
                        <a:buChar char="•"/>
                      </a:pPr>
                      <a:r>
                        <a:rPr lang="en-US" sz="1200" baseline="0" dirty="0"/>
                        <a:t>Install Web Server</a:t>
                      </a:r>
                    </a:p>
                    <a:p>
                      <a:pPr marL="171450" indent="-171450">
                        <a:buFont typeface="Arial" panose="020B0604020202020204" pitchFamily="34" charset="0"/>
                        <a:buChar char="•"/>
                      </a:pPr>
                      <a:r>
                        <a:rPr lang="en-US" sz="1200" baseline="0" dirty="0"/>
                        <a:t>Install App Server</a:t>
                      </a:r>
                    </a:p>
                    <a:p>
                      <a:pPr marL="171450" indent="-171450">
                        <a:buFont typeface="Arial" panose="020B0604020202020204" pitchFamily="34" charset="0"/>
                        <a:buChar char="•"/>
                      </a:pPr>
                      <a:r>
                        <a:rPr lang="en-US" sz="1200" baseline="0" dirty="0"/>
                        <a:t>Purchase Database Hardware</a:t>
                      </a:r>
                    </a:p>
                    <a:p>
                      <a:pPr marL="171450" indent="-171450">
                        <a:buFont typeface="Arial" panose="020B0604020202020204" pitchFamily="34" charset="0"/>
                        <a:buChar char="•"/>
                      </a:pPr>
                      <a:r>
                        <a:rPr lang="en-US" sz="1200" baseline="0" dirty="0"/>
                        <a:t>Install Hardware</a:t>
                      </a:r>
                    </a:p>
                    <a:p>
                      <a:pPr marL="171450" indent="-171450">
                        <a:buFont typeface="Arial" panose="020B0604020202020204" pitchFamily="34" charset="0"/>
                        <a:buChar char="•"/>
                      </a:pPr>
                      <a:r>
                        <a:rPr lang="en-US" sz="1200" baseline="0" dirty="0"/>
                        <a:t>Wiring</a:t>
                      </a:r>
                    </a:p>
                    <a:p>
                      <a:pPr marL="171450" indent="-171450">
                        <a:buFont typeface="Arial" panose="020B0604020202020204" pitchFamily="34" charset="0"/>
                        <a:buChar char="•"/>
                      </a:pPr>
                      <a:r>
                        <a:rPr lang="en-US" sz="1200" baseline="0" dirty="0"/>
                        <a:t>Configure OS</a:t>
                      </a:r>
                    </a:p>
                    <a:p>
                      <a:pPr marL="171450" indent="-171450">
                        <a:buFont typeface="Arial" panose="020B0604020202020204" pitchFamily="34" charset="0"/>
                        <a:buChar char="•"/>
                      </a:pPr>
                      <a:r>
                        <a:rPr lang="en-US" sz="1200" baseline="0" dirty="0"/>
                        <a:t>Install Database</a:t>
                      </a:r>
                    </a:p>
                    <a:p>
                      <a:pPr marL="171450" indent="-171450">
                        <a:buFont typeface="Arial" panose="020B0604020202020204" pitchFamily="34" charset="0"/>
                        <a:buChar char="•"/>
                      </a:pPr>
                      <a:r>
                        <a:rPr lang="en-US" sz="1200" baseline="0" dirty="0"/>
                        <a:t>Purchase Load Balancer</a:t>
                      </a:r>
                    </a:p>
                    <a:p>
                      <a:pPr marL="171450" indent="-171450">
                        <a:buFont typeface="Arial" panose="020B0604020202020204" pitchFamily="34" charset="0"/>
                        <a:buChar char="•"/>
                      </a:pPr>
                      <a:r>
                        <a:rPr lang="en-US" sz="1200" baseline="0" dirty="0"/>
                        <a:t>Install and Configure Load  Balancer</a:t>
                      </a:r>
                    </a:p>
                    <a:p>
                      <a:pPr marL="171450" indent="-171450">
                        <a:buFont typeface="Arial" panose="020B0604020202020204" pitchFamily="34" charset="0"/>
                        <a:buChar char="•"/>
                      </a:pPr>
                      <a:r>
                        <a:rPr lang="en-US" sz="1200" baseline="0" dirty="0"/>
                        <a:t>Configure DNS, VIP, Firewalls,  Proxies</a:t>
                      </a:r>
                    </a:p>
                    <a:p>
                      <a:pPr marL="171450" indent="-171450">
                        <a:buFont typeface="Arial" panose="020B0604020202020204" pitchFamily="34" charset="0"/>
                        <a:buChar char="•"/>
                      </a:pPr>
                      <a:r>
                        <a:rPr lang="en-US" sz="1200" baseline="0" dirty="0"/>
                        <a:t>Configure  Message gateways, HSM, NAS….</a:t>
                      </a:r>
                    </a:p>
                    <a:p>
                      <a:pPr marL="171450" indent="-171450">
                        <a:buFont typeface="Arial" panose="020B0604020202020204" pitchFamily="34" charset="0"/>
                        <a:buChar char="•"/>
                      </a:pPr>
                      <a:r>
                        <a:rPr lang="en-US" sz="1200" baseline="0" dirty="0"/>
                        <a:t>Do everything  again for Dev, QA, PTE, DR. </a:t>
                      </a:r>
                    </a:p>
                    <a:p>
                      <a:pPr marL="171450" indent="-171450">
                        <a:buFont typeface="Arial" panose="020B0604020202020204" pitchFamily="34" charset="0"/>
                        <a:buChar char="•"/>
                      </a:pPr>
                      <a:r>
                        <a:rPr lang="en-US" sz="1200" baseline="0" dirty="0"/>
                        <a:t>24x7 support if mission critical</a:t>
                      </a:r>
                      <a:endParaRPr lang="en-US" sz="1200" dirty="0"/>
                    </a:p>
                  </a:txBody>
                  <a:tcPr/>
                </a:tc>
                <a:tc>
                  <a:txBody>
                    <a:bodyPr/>
                    <a:lstStyle/>
                    <a:p>
                      <a:pPr marL="171450" indent="-171450">
                        <a:buFont typeface="Arial" panose="020B0604020202020204" pitchFamily="34" charset="0"/>
                        <a:buChar char="•"/>
                      </a:pPr>
                      <a:r>
                        <a:rPr lang="en-US" sz="1200" dirty="0"/>
                        <a:t>Select &amp; Launch</a:t>
                      </a:r>
                      <a:r>
                        <a:rPr lang="en-US" sz="1200" baseline="0" dirty="0"/>
                        <a:t> Web Server Instance</a:t>
                      </a:r>
                    </a:p>
                    <a:p>
                      <a:pPr marL="171450" indent="-171450">
                        <a:buFont typeface="Arial" panose="020B0604020202020204" pitchFamily="34" charset="0"/>
                        <a:buChar char="•"/>
                      </a:pPr>
                      <a:r>
                        <a:rPr lang="en-US" sz="1200" baseline="0" dirty="0"/>
                        <a:t>Select &amp; Launch App Server Instance</a:t>
                      </a:r>
                    </a:p>
                    <a:p>
                      <a:pPr marL="171450" indent="-171450">
                        <a:buFont typeface="Arial" panose="020B0604020202020204" pitchFamily="34" charset="0"/>
                        <a:buChar char="•"/>
                      </a:pPr>
                      <a:r>
                        <a:rPr lang="en-US" sz="1200" baseline="0" dirty="0"/>
                        <a:t>Select &amp; Launch Database Server Instance</a:t>
                      </a:r>
                    </a:p>
                    <a:p>
                      <a:pPr marL="171450" indent="-171450">
                        <a:buFont typeface="Arial" panose="020B0604020202020204" pitchFamily="34" charset="0"/>
                        <a:buChar char="•"/>
                      </a:pPr>
                      <a:r>
                        <a:rPr lang="en-US" sz="1200" baseline="0" dirty="0"/>
                        <a:t>Select &amp; Launch Load Balancer</a:t>
                      </a:r>
                    </a:p>
                    <a:p>
                      <a:pPr marL="171450" indent="-171450">
                        <a:buFont typeface="Arial" panose="020B0604020202020204" pitchFamily="34" charset="0"/>
                        <a:buChar char="•"/>
                      </a:pPr>
                      <a:r>
                        <a:rPr lang="en-US" sz="1200" baseline="0" dirty="0"/>
                        <a:t>Set Up Internet Gateway</a:t>
                      </a:r>
                    </a:p>
                    <a:p>
                      <a:pPr marL="171450" indent="-171450">
                        <a:buFont typeface="Arial" panose="020B0604020202020204" pitchFamily="34" charset="0"/>
                        <a:buChar char="•"/>
                      </a:pPr>
                      <a:r>
                        <a:rPr lang="en-US" sz="1200" baseline="0" dirty="0"/>
                        <a:t>Configure VPC and DNS</a:t>
                      </a:r>
                    </a:p>
                    <a:p>
                      <a:pPr marL="171450" indent="-171450">
                        <a:buFont typeface="Arial" panose="020B0604020202020204" pitchFamily="34" charset="0"/>
                        <a:buChar char="•"/>
                      </a:pPr>
                      <a:r>
                        <a:rPr lang="en-US" sz="1200" baseline="0" dirty="0"/>
                        <a:t>Rerun Provisioning Script for Dev,  QA, PTE, DR</a:t>
                      </a:r>
                    </a:p>
                    <a:p>
                      <a:pPr marL="0" indent="0">
                        <a:buFont typeface="Arial" panose="020B0604020202020204" pitchFamily="34" charset="0"/>
                        <a:buNone/>
                      </a:pPr>
                      <a:endParaRPr lang="en-US" sz="1200" dirty="0"/>
                    </a:p>
                  </a:txBody>
                  <a:tcPr/>
                </a:tc>
                <a:extLst>
                  <a:ext uri="{0D108BD9-81ED-4DB2-BD59-A6C34878D82A}">
                    <a16:rowId xmlns="" xmlns:a16="http://schemas.microsoft.com/office/drawing/2014/main" val="10001"/>
                  </a:ext>
                </a:extLst>
              </a:tr>
              <a:tr h="370840">
                <a:tc>
                  <a:txBody>
                    <a:bodyPr/>
                    <a:lstStyle/>
                    <a:p>
                      <a:r>
                        <a:rPr lang="en-US" sz="1800" b="1" dirty="0"/>
                        <a:t>Total Initial Cost:   1.5M – 2 M</a:t>
                      </a:r>
                    </a:p>
                    <a:p>
                      <a:r>
                        <a:rPr lang="en-US" sz="1800" b="1" dirty="0"/>
                        <a:t>On-going Cost: 500K </a:t>
                      </a:r>
                    </a:p>
                    <a:p>
                      <a:r>
                        <a:rPr lang="en-US" sz="1800" b="1" dirty="0"/>
                        <a:t>Duration:  2-3 Month</a:t>
                      </a:r>
                    </a:p>
                  </a:txBody>
                  <a:tcPr/>
                </a:tc>
                <a:tc>
                  <a:txBody>
                    <a:bodyPr/>
                    <a:lstStyle/>
                    <a:p>
                      <a:r>
                        <a:rPr lang="en-US" sz="1800" b="1" dirty="0"/>
                        <a:t>Total Cost : 100K</a:t>
                      </a:r>
                    </a:p>
                    <a:p>
                      <a:r>
                        <a:rPr lang="en-US" sz="1800" b="1" dirty="0"/>
                        <a:t>On-going</a:t>
                      </a:r>
                      <a:r>
                        <a:rPr lang="en-US" sz="1800" b="1" baseline="0" dirty="0"/>
                        <a:t>  Cost: 50K</a:t>
                      </a:r>
                    </a:p>
                    <a:p>
                      <a:r>
                        <a:rPr lang="en-US" sz="1800" b="1" baseline="0" dirty="0"/>
                        <a:t>Duration: 2 – 3 hours</a:t>
                      </a:r>
                      <a:endParaRPr lang="en-US" sz="1800" b="1"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268470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Inefficient </a:t>
            </a:r>
            <a:r>
              <a:rPr lang="en-US" dirty="0"/>
              <a:t>Capacity </a:t>
            </a:r>
            <a:r>
              <a:rPr lang="en-US" dirty="0" smtClean="0"/>
              <a:t>Management</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12</a:t>
            </a:fld>
            <a:endParaRPr lang="en-US"/>
          </a:p>
        </p:txBody>
      </p:sp>
      <p:pic>
        <p:nvPicPr>
          <p:cNvPr id="2052" name="Picture 4" descr="https://lh3.googleusercontent.com/mM-bgDOYTDcEoxaiuNrf0cz7JHixDKWv8RPSYdJVAZ2WdkmfrJ7BHyCgNKQuWCNyzbLM2nEMe8R5wOqj05dnZe2zNaPtDzHJIIK0uMhBeGSwIMzaIrm17V2eUTqEhOeVv-ow-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458200" cy="36576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65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The Business Challenges</a:t>
            </a:r>
            <a:endParaRPr lang="en-CA" dirty="0"/>
          </a:p>
        </p:txBody>
      </p:sp>
      <p:sp>
        <p:nvSpPr>
          <p:cNvPr id="3" name="Slide Number Placeholder 2"/>
          <p:cNvSpPr>
            <a:spLocks noGrp="1"/>
          </p:cNvSpPr>
          <p:nvPr>
            <p:ph type="sldNum" sz="quarter" idx="12"/>
          </p:nvPr>
        </p:nvSpPr>
        <p:spPr/>
        <p:txBody>
          <a:bodyPr/>
          <a:lstStyle/>
          <a:p>
            <a:fld id="{17CA5EB4-DC24-4D58-BC90-9825B6B8CE8A}" type="slidenum">
              <a:rPr lang="en-US" smtClean="0"/>
              <a:t>13</a:t>
            </a:fld>
            <a:endParaRPr lang="en-US"/>
          </a:p>
        </p:txBody>
      </p:sp>
    </p:spTree>
    <p:extLst>
      <p:ext uri="{BB962C8B-B14F-4D97-AF65-F5344CB8AC3E}">
        <p14:creationId xmlns:p14="http://schemas.microsoft.com/office/powerpoint/2010/main" val="81637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Business Challenges- the Rise of Fintech Companies</a:t>
            </a:r>
          </a:p>
        </p:txBody>
      </p:sp>
      <p:sp>
        <p:nvSpPr>
          <p:cNvPr id="8" name="Slide Number Placeholder 7"/>
          <p:cNvSpPr>
            <a:spLocks noGrp="1"/>
          </p:cNvSpPr>
          <p:nvPr>
            <p:ph type="sldNum" sz="quarter" idx="12"/>
          </p:nvPr>
        </p:nvSpPr>
        <p:spPr/>
        <p:txBody>
          <a:bodyPr/>
          <a:lstStyle/>
          <a:p>
            <a:fld id="{17CA5EB4-DC24-4D58-BC90-9825B6B8CE8A}" type="slidenum">
              <a:rPr lang="en-US" smtClean="0"/>
              <a:t>14</a:t>
            </a:fld>
            <a:endParaRPr lang="en-US"/>
          </a:p>
        </p:txBody>
      </p:sp>
      <p:sp>
        <p:nvSpPr>
          <p:cNvPr id="7" name="Rectangle 6"/>
          <p:cNvSpPr/>
          <p:nvPr/>
        </p:nvSpPr>
        <p:spPr>
          <a:xfrm>
            <a:off x="508635" y="1447800"/>
            <a:ext cx="8001000" cy="3508653"/>
          </a:xfrm>
          <a:prstGeom prst="rect">
            <a:avLst/>
          </a:prstGeom>
        </p:spPr>
        <p:txBody>
          <a:bodyPr wrap="square">
            <a:spAutoFit/>
          </a:bodyPr>
          <a:lstStyle/>
          <a:p>
            <a:r>
              <a:rPr lang="en-US" sz="2200" b="1" dirty="0"/>
              <a:t>Financial technology</a:t>
            </a:r>
            <a:r>
              <a:rPr lang="en-US" sz="2200" dirty="0"/>
              <a:t>, also known as </a:t>
            </a:r>
            <a:r>
              <a:rPr lang="en-US" sz="2200" b="1" dirty="0" err="1"/>
              <a:t>FinTech</a:t>
            </a:r>
            <a:r>
              <a:rPr lang="en-US" sz="2200" dirty="0"/>
              <a:t>, is an industry composed of companies that use new technology and innovation with available resources in order to compete in the marketplace of traditional financial institutions and intermediaries in the delivery of financial services.</a:t>
            </a:r>
            <a:r>
              <a:rPr lang="en-US" sz="2200" baseline="30000" dirty="0"/>
              <a:t> </a:t>
            </a:r>
            <a:endParaRPr lang="en-US" sz="2200" dirty="0"/>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Laser </a:t>
            </a:r>
            <a:r>
              <a:rPr lang="en-US" sz="2200" dirty="0"/>
              <a:t>sharp focus on single business functional area</a:t>
            </a:r>
          </a:p>
          <a:p>
            <a:pPr marL="342900" indent="-342900">
              <a:buFont typeface="Arial" panose="020B0604020202020204" pitchFamily="34" charset="0"/>
              <a:buChar char="•"/>
            </a:pPr>
            <a:r>
              <a:rPr lang="en-US" sz="2200" dirty="0"/>
              <a:t>Rapid delivery, shorter time to market</a:t>
            </a:r>
          </a:p>
          <a:p>
            <a:pPr marL="342900" indent="-342900">
              <a:buFont typeface="Arial" panose="020B0604020202020204" pitchFamily="34" charset="0"/>
              <a:buChar char="•"/>
            </a:pPr>
            <a:r>
              <a:rPr lang="en-US" sz="2200" dirty="0"/>
              <a:t>Cloud based hosting model</a:t>
            </a:r>
          </a:p>
          <a:p>
            <a:pPr marL="342900" indent="-342900">
              <a:buFont typeface="Arial" panose="020B0604020202020204" pitchFamily="34" charset="0"/>
              <a:buChar char="•"/>
            </a:pPr>
            <a:r>
              <a:rPr lang="en-US" sz="2200" dirty="0"/>
              <a:t>Providing Open APIs for third party integration  </a:t>
            </a:r>
          </a:p>
          <a:p>
            <a:endParaRPr lang="en-US" sz="2400" dirty="0"/>
          </a:p>
        </p:txBody>
      </p:sp>
      <p:grpSp>
        <p:nvGrpSpPr>
          <p:cNvPr id="3" name="Group 2"/>
          <p:cNvGrpSpPr/>
          <p:nvPr/>
        </p:nvGrpSpPr>
        <p:grpSpPr>
          <a:xfrm>
            <a:off x="1524000" y="5045867"/>
            <a:ext cx="6248400" cy="1050132"/>
            <a:chOff x="914400" y="5045868"/>
            <a:chExt cx="6248400" cy="1050132"/>
          </a:xfrm>
        </p:grpSpPr>
        <p:pic>
          <p:nvPicPr>
            <p:cNvPr id="9" name="Picture 4" descr="Image result for financial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3429000" y="5045868"/>
              <a:ext cx="3733800" cy="10501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financial technology"/>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914400" y="5045869"/>
              <a:ext cx="3733800" cy="10501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7859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he </a:t>
            </a:r>
            <a:r>
              <a:rPr lang="en-US" dirty="0"/>
              <a:t>Rise of Fintech Companies</a:t>
            </a:r>
          </a:p>
        </p:txBody>
      </p:sp>
      <p:sp>
        <p:nvSpPr>
          <p:cNvPr id="3" name="Slide Number Placeholder 2"/>
          <p:cNvSpPr>
            <a:spLocks noGrp="1"/>
          </p:cNvSpPr>
          <p:nvPr>
            <p:ph type="sldNum" sz="quarter" idx="12"/>
          </p:nvPr>
        </p:nvSpPr>
        <p:spPr/>
        <p:txBody>
          <a:bodyPr/>
          <a:lstStyle/>
          <a:p>
            <a:fld id="{17CA5EB4-DC24-4D58-BC90-9825B6B8CE8A}" type="slidenum">
              <a:rPr lang="en-US" smtClean="0"/>
              <a:t>15</a:t>
            </a:fld>
            <a:endParaRPr lang="en-US"/>
          </a:p>
        </p:txBody>
      </p:sp>
      <p:sp>
        <p:nvSpPr>
          <p:cNvPr id="6" name="AutoShape 2" descr="Image result for apple pay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1271" name="Picture 7" descr="\\officescchome9.office.adroot.bmogc.net\scc9userdata$\ydong05\home\research\Apple_Pay_Logo 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533" y="3629187"/>
            <a:ext cx="1143000" cy="55810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9" descr="Image result for samsung pay logo transpar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127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9591" y="3231618"/>
            <a:ext cx="1130768"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6" name="Picture 12" descr="Image result for android pay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565" y="3230704"/>
            <a:ext cx="668866" cy="668866"/>
          </a:xfrm>
          <a:prstGeom prst="rect">
            <a:avLst/>
          </a:prstGeom>
          <a:noFill/>
          <a:extLst>
            <a:ext uri="{909E8E84-426E-40DD-AFC4-6F175D3DCCD1}">
              <a14:hiddenFill xmlns:a14="http://schemas.microsoft.com/office/drawing/2010/main">
                <a:solidFill>
                  <a:srgbClr val="FFFFFF"/>
                </a:solidFill>
              </a14:hiddenFill>
            </a:ext>
          </a:extLst>
        </p:spPr>
      </p:pic>
      <p:pic>
        <p:nvPicPr>
          <p:cNvPr id="11279" name="Picture 15"/>
          <p:cNvPicPr>
            <a:picLocks noChangeAspect="1" noChangeArrowheads="1"/>
          </p:cNvPicPr>
          <p:nvPr/>
        </p:nvPicPr>
        <p:blipFill rotWithShape="1">
          <a:blip r:embed="rId5">
            <a:extLst>
              <a:ext uri="{28A0092B-C50C-407E-A947-70E740481C1C}">
                <a14:useLocalDpi xmlns:a14="http://schemas.microsoft.com/office/drawing/2010/main" val="0"/>
              </a:ext>
            </a:extLst>
          </a:blip>
          <a:srcRect t="30097"/>
          <a:stretch/>
        </p:blipFill>
        <p:spPr bwMode="auto">
          <a:xfrm>
            <a:off x="1119903" y="4245125"/>
            <a:ext cx="978904" cy="684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4" name="Picture 20" descr="Image result for paypa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6686" y="3479623"/>
            <a:ext cx="1470056" cy="391035"/>
          </a:xfrm>
          <a:prstGeom prst="rect">
            <a:avLst/>
          </a:prstGeom>
          <a:noFill/>
          <a:extLst>
            <a:ext uri="{909E8E84-426E-40DD-AFC4-6F175D3DCCD1}">
              <a14:hiddenFill xmlns:a14="http://schemas.microsoft.com/office/drawing/2010/main">
                <a:solidFill>
                  <a:srgbClr val="FFFFFF"/>
                </a:solidFill>
              </a14:hiddenFill>
            </a:ext>
          </a:extLst>
        </p:spPr>
      </p:pic>
      <p:pic>
        <p:nvPicPr>
          <p:cNvPr id="11285"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2663" y="2312574"/>
            <a:ext cx="892643"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7" name="Picture 23" descr="Image result for Avant fintec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3908240"/>
            <a:ext cx="1552646" cy="517549"/>
          </a:xfrm>
          <a:prstGeom prst="rect">
            <a:avLst/>
          </a:prstGeom>
          <a:noFill/>
          <a:extLst>
            <a:ext uri="{909E8E84-426E-40DD-AFC4-6F175D3DCCD1}">
              <a14:hiddenFill xmlns:a14="http://schemas.microsoft.com/office/drawing/2010/main">
                <a:solidFill>
                  <a:srgbClr val="FFFFFF"/>
                </a:solidFill>
              </a14:hiddenFill>
            </a:ext>
          </a:extLst>
        </p:spPr>
      </p:pic>
      <p:pic>
        <p:nvPicPr>
          <p:cNvPr id="11291" name="Picture 27" descr="Image result for lending club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20258" y="2571558"/>
            <a:ext cx="2954867" cy="48806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dianrong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20184" y="2059314"/>
            <a:ext cx="1048279" cy="10482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ant financial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12424" y="4587265"/>
            <a:ext cx="1158524" cy="75007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支付宝"/>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8803" y="2357904"/>
            <a:ext cx="873087" cy="87644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eq ban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8443" y="1577970"/>
            <a:ext cx="1831975" cy="102827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Image result for atom bank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2299"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1123" y="5446515"/>
            <a:ext cx="1308099" cy="75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3" name="Picture 15" descr="Image result for cuvva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5009" y="4655510"/>
            <a:ext cx="852487" cy="852487"/>
          </a:xfrm>
          <a:prstGeom prst="rect">
            <a:avLst/>
          </a:prstGeom>
          <a:noFill/>
          <a:extLst>
            <a:ext uri="{909E8E84-426E-40DD-AFC4-6F175D3DCCD1}">
              <a14:hiddenFill xmlns:a14="http://schemas.microsoft.com/office/drawing/2010/main">
                <a:solidFill>
                  <a:srgbClr val="FFFFFF"/>
                </a:solidFill>
              </a14:hiddenFill>
            </a:ext>
          </a:extLst>
        </p:spPr>
      </p:pic>
      <p:pic>
        <p:nvPicPr>
          <p:cNvPr id="12305" name="Picture 17" descr="Image result for lemonade fintech"/>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6742" y="4611887"/>
            <a:ext cx="2133600" cy="512064"/>
          </a:xfrm>
          <a:prstGeom prst="rect">
            <a:avLst/>
          </a:prstGeom>
          <a:noFill/>
          <a:extLst>
            <a:ext uri="{909E8E84-426E-40DD-AFC4-6F175D3DCCD1}">
              <a14:hiddenFill xmlns:a14="http://schemas.microsoft.com/office/drawing/2010/main">
                <a:solidFill>
                  <a:srgbClr val="FFFFFF"/>
                </a:solidFill>
              </a14:hiddenFill>
            </a:ext>
          </a:extLst>
        </p:spPr>
      </p:pic>
      <p:pic>
        <p:nvPicPr>
          <p:cNvPr id="12307" name="Picture 19" descr="Image result for oscar fintech"/>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70108" y="4167014"/>
            <a:ext cx="1094846" cy="24803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1" descr="Image result for betterment fintech"/>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2311" name="Picture 23" descr="Image result for betterment fintech"/>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22692" y="4790609"/>
            <a:ext cx="1181520" cy="617440"/>
          </a:xfrm>
          <a:prstGeom prst="rect">
            <a:avLst/>
          </a:prstGeom>
          <a:noFill/>
          <a:extLst>
            <a:ext uri="{909E8E84-426E-40DD-AFC4-6F175D3DCCD1}">
              <a14:hiddenFill xmlns:a14="http://schemas.microsoft.com/office/drawing/2010/main">
                <a:solidFill>
                  <a:srgbClr val="FFFFFF"/>
                </a:solidFill>
              </a14:hiddenFill>
            </a:ext>
          </a:extLst>
        </p:spPr>
      </p:pic>
      <p:pic>
        <p:nvPicPr>
          <p:cNvPr id="12313" name="Picture 25" descr="Image result for wealthfront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37465" y="1560618"/>
            <a:ext cx="2547918" cy="1018398"/>
          </a:xfrm>
          <a:prstGeom prst="rect">
            <a:avLst/>
          </a:prstGeom>
          <a:noFill/>
          <a:extLst>
            <a:ext uri="{909E8E84-426E-40DD-AFC4-6F175D3DCCD1}">
              <a14:hiddenFill xmlns:a14="http://schemas.microsoft.com/office/drawing/2010/main">
                <a:solidFill>
                  <a:srgbClr val="FFFFFF"/>
                </a:solidFill>
              </a14:hiddenFill>
            </a:ext>
          </a:extLst>
        </p:spPr>
      </p:pic>
      <p:pic>
        <p:nvPicPr>
          <p:cNvPr id="12315" name="Picture 27" descr="Image result for motif investing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753244" y="3174587"/>
            <a:ext cx="1198839" cy="610072"/>
          </a:xfrm>
          <a:prstGeom prst="rect">
            <a:avLst/>
          </a:prstGeom>
          <a:noFill/>
          <a:extLst>
            <a:ext uri="{909E8E84-426E-40DD-AFC4-6F175D3DCCD1}">
              <a14:hiddenFill xmlns:a14="http://schemas.microsoft.com/office/drawing/2010/main">
                <a:solidFill>
                  <a:srgbClr val="FFFFFF"/>
                </a:solidFill>
              </a14:hiddenFill>
            </a:ext>
          </a:extLst>
        </p:spPr>
      </p:pic>
      <p:pic>
        <p:nvPicPr>
          <p:cNvPr id="12317" name="Picture 29" descr="Image result for folio investing logo"/>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37387" b="35341"/>
          <a:stretch/>
        </p:blipFill>
        <p:spPr bwMode="auto">
          <a:xfrm>
            <a:off x="963352" y="3215102"/>
            <a:ext cx="2125973" cy="375168"/>
          </a:xfrm>
          <a:prstGeom prst="rect">
            <a:avLst/>
          </a:prstGeom>
          <a:noFill/>
          <a:extLst>
            <a:ext uri="{909E8E84-426E-40DD-AFC4-6F175D3DCCD1}">
              <a14:hiddenFill xmlns:a14="http://schemas.microsoft.com/office/drawing/2010/main">
                <a:solidFill>
                  <a:srgbClr val="FFFFFF"/>
                </a:solidFill>
              </a14:hiddenFill>
            </a:ext>
          </a:extLst>
        </p:spPr>
      </p:pic>
      <p:pic>
        <p:nvPicPr>
          <p:cNvPr id="12321" name="Picture 33" descr="Image result for wealthsimple logo"/>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41800" b="43200"/>
          <a:stretch/>
        </p:blipFill>
        <p:spPr bwMode="auto">
          <a:xfrm>
            <a:off x="5479736" y="5822946"/>
            <a:ext cx="1926883" cy="289032"/>
          </a:xfrm>
          <a:prstGeom prst="rect">
            <a:avLst/>
          </a:prstGeom>
          <a:noFill/>
          <a:extLst>
            <a:ext uri="{909E8E84-426E-40DD-AFC4-6F175D3DCCD1}">
              <a14:hiddenFill xmlns:a14="http://schemas.microsoft.com/office/drawing/2010/main">
                <a:solidFill>
                  <a:srgbClr val="FFFFFF"/>
                </a:solidFill>
              </a14:hiddenFill>
            </a:ext>
          </a:extLst>
        </p:spPr>
      </p:pic>
      <p:pic>
        <p:nvPicPr>
          <p:cNvPr id="12325" name="Picture 37" descr="\\officescchome9.office.adroot.bmogc.net\scc9userdata$\ydong05\home\research\pymntslogo.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147419" y="5706978"/>
            <a:ext cx="1757012" cy="343763"/>
          </a:xfrm>
          <a:prstGeom prst="rect">
            <a:avLst/>
          </a:prstGeom>
          <a:noFill/>
          <a:extLst>
            <a:ext uri="{909E8E84-426E-40DD-AFC4-6F175D3DCCD1}">
              <a14:hiddenFill xmlns:a14="http://schemas.microsoft.com/office/drawing/2010/main">
                <a:solidFill>
                  <a:srgbClr val="FFFFFF"/>
                </a:solidFill>
              </a14:hiddenFill>
            </a:ext>
          </a:extLst>
        </p:spPr>
      </p:pic>
      <p:pic>
        <p:nvPicPr>
          <p:cNvPr id="12327" name="Picture 39" descr="\\officescchome9.office.adroot.bmogc.net\scc9userdata$\ydong05\home\research\coinbase_logo_whit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384175" y="4036185"/>
            <a:ext cx="1875431" cy="436547"/>
          </a:xfrm>
          <a:prstGeom prst="rect">
            <a:avLst/>
          </a:prstGeom>
          <a:noFill/>
          <a:extLst>
            <a:ext uri="{909E8E84-426E-40DD-AFC4-6F175D3DCCD1}">
              <a14:hiddenFill xmlns:a14="http://schemas.microsoft.com/office/drawing/2010/main">
                <a:solidFill>
                  <a:srgbClr val="FFFFFF"/>
                </a:solidFill>
              </a14:hiddenFill>
            </a:ext>
          </a:extLst>
        </p:spPr>
      </p:pic>
      <p:pic>
        <p:nvPicPr>
          <p:cNvPr id="12329" name="Picture 41" descr="Image result for ripple logo 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923956" y="5248370"/>
            <a:ext cx="1482663" cy="425524"/>
          </a:xfrm>
          <a:prstGeom prst="rect">
            <a:avLst/>
          </a:prstGeom>
          <a:noFill/>
          <a:extLst>
            <a:ext uri="{909E8E84-426E-40DD-AFC4-6F175D3DCCD1}">
              <a14:hiddenFill xmlns:a14="http://schemas.microsoft.com/office/drawing/2010/main">
                <a:solidFill>
                  <a:srgbClr val="FFFFFF"/>
                </a:solidFill>
              </a14:hiddenFill>
            </a:ext>
          </a:extLst>
        </p:spPr>
      </p:pic>
      <p:pic>
        <p:nvPicPr>
          <p:cNvPr id="12331" name="Picture 43" descr="Image result for R3 CEV"/>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478541" y="5409856"/>
            <a:ext cx="640885" cy="64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542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How to Address the Challenges</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16</a:t>
            </a:fld>
            <a:endParaRPr lang="en-US"/>
          </a:p>
        </p:txBody>
      </p:sp>
    </p:spTree>
    <p:extLst>
      <p:ext uri="{BB962C8B-B14F-4D97-AF65-F5344CB8AC3E}">
        <p14:creationId xmlns:p14="http://schemas.microsoft.com/office/powerpoint/2010/main" val="632981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Investing in </a:t>
            </a:r>
            <a:r>
              <a:rPr lang="en-CA" dirty="0"/>
              <a:t>Cloud </a:t>
            </a:r>
            <a:r>
              <a:rPr lang="en-CA" dirty="0" smtClean="0"/>
              <a:t>Computing</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17</a:t>
            </a:fld>
            <a:endParaRPr lang="en-US"/>
          </a:p>
        </p:txBody>
      </p:sp>
      <p:sp>
        <p:nvSpPr>
          <p:cNvPr id="3" name="Content Placeholder 2"/>
          <p:cNvSpPr>
            <a:spLocks noGrp="1"/>
          </p:cNvSpPr>
          <p:nvPr>
            <p:ph sz="quarter" idx="1"/>
          </p:nvPr>
        </p:nvSpPr>
        <p:spPr/>
        <p:txBody>
          <a:bodyPr/>
          <a:lstStyle/>
          <a:p>
            <a:r>
              <a:rPr lang="en-CA" dirty="0" smtClean="0"/>
              <a:t>Hosting private </a:t>
            </a:r>
            <a:r>
              <a:rPr lang="en-CA" dirty="0" smtClean="0"/>
              <a:t>Cloud</a:t>
            </a:r>
          </a:p>
          <a:p>
            <a:endParaRPr lang="en-CA" dirty="0" smtClean="0"/>
          </a:p>
          <a:p>
            <a:r>
              <a:rPr lang="en-CA" dirty="0" smtClean="0"/>
              <a:t>Creating </a:t>
            </a:r>
            <a:r>
              <a:rPr lang="en-CA" dirty="0" smtClean="0"/>
              <a:t>Hybrid Cloud, move </a:t>
            </a:r>
            <a:r>
              <a:rPr lang="en-CA" dirty="0" smtClean="0"/>
              <a:t>part </a:t>
            </a:r>
            <a:r>
              <a:rPr lang="en-CA" dirty="0" smtClean="0"/>
              <a:t>of the infrastructure to Public Cloud</a:t>
            </a:r>
          </a:p>
          <a:p>
            <a:endParaRPr lang="en-CA" dirty="0" smtClean="0"/>
          </a:p>
          <a:p>
            <a:r>
              <a:rPr lang="en-CA" dirty="0" smtClean="0"/>
              <a:t>Utilizing </a:t>
            </a:r>
            <a:r>
              <a:rPr lang="en-CA" dirty="0" smtClean="0"/>
              <a:t>Cloud Services, why reinvent the Wheel?</a:t>
            </a:r>
          </a:p>
          <a:p>
            <a:endParaRPr lang="en-CA" dirty="0" smtClean="0"/>
          </a:p>
          <a:p>
            <a:r>
              <a:rPr lang="en-CA" dirty="0" smtClean="0"/>
              <a:t>Build </a:t>
            </a:r>
            <a:r>
              <a:rPr lang="en-CA" dirty="0" smtClean="0"/>
              <a:t>Cloud friendly Applications</a:t>
            </a:r>
          </a:p>
          <a:p>
            <a:endParaRPr lang="en-CA" dirty="0"/>
          </a:p>
        </p:txBody>
      </p:sp>
      <p:pic>
        <p:nvPicPr>
          <p:cNvPr id="6146" name="Picture 2" descr="\\officescchome9.office.adroot.bmogc.net\scc9userdata$\ydong05\home\research\13720578_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4343400"/>
            <a:ext cx="2311400"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768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Changing </a:t>
            </a:r>
            <a:r>
              <a:rPr lang="en-US" dirty="0" smtClean="0"/>
              <a:t>the </a:t>
            </a:r>
            <a:r>
              <a:rPr lang="en-US" dirty="0" smtClean="0"/>
              <a:t>landscape</a:t>
            </a:r>
            <a:endParaRPr lang="en-US" dirty="0"/>
          </a:p>
        </p:txBody>
      </p:sp>
      <p:sp>
        <p:nvSpPr>
          <p:cNvPr id="99" name="Slide Number Placeholder 98"/>
          <p:cNvSpPr>
            <a:spLocks noGrp="1"/>
          </p:cNvSpPr>
          <p:nvPr>
            <p:ph type="sldNum" sz="quarter" idx="12"/>
          </p:nvPr>
        </p:nvSpPr>
        <p:spPr/>
        <p:txBody>
          <a:bodyPr/>
          <a:lstStyle/>
          <a:p>
            <a:fld id="{17CA5EB4-DC24-4D58-BC90-9825B6B8CE8A}" type="slidenum">
              <a:rPr lang="en-US" smtClean="0"/>
              <a:t>18</a:t>
            </a:fld>
            <a:endParaRPr lang="en-US"/>
          </a:p>
        </p:txBody>
      </p:sp>
      <p:sp>
        <p:nvSpPr>
          <p:cNvPr id="3" name="Content Placeholder 2"/>
          <p:cNvSpPr>
            <a:spLocks noGrp="1"/>
          </p:cNvSpPr>
          <p:nvPr>
            <p:ph sz="quarter" idx="1"/>
          </p:nvPr>
        </p:nvSpPr>
        <p:spPr/>
        <p:txBody>
          <a:bodyPr>
            <a:normAutofit/>
          </a:bodyPr>
          <a:lstStyle/>
          <a:p>
            <a:r>
              <a:rPr lang="en-US" sz="2200" dirty="0"/>
              <a:t>Change the Bank’s Enterprise Information System landscape from LOB focused to Business Function focused</a:t>
            </a:r>
          </a:p>
        </p:txBody>
      </p:sp>
      <p:sp>
        <p:nvSpPr>
          <p:cNvPr id="4" name="Rectangle 3"/>
          <p:cNvSpPr/>
          <p:nvPr/>
        </p:nvSpPr>
        <p:spPr>
          <a:xfrm>
            <a:off x="457200" y="2266890"/>
            <a:ext cx="4114800" cy="3676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24400" y="2266890"/>
            <a:ext cx="4114800" cy="3676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3124200"/>
            <a:ext cx="685800" cy="16002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Branch</a:t>
            </a:r>
          </a:p>
          <a:p>
            <a:pPr algn="ctr"/>
            <a:r>
              <a:rPr lang="en-US" sz="900" dirty="0">
                <a:solidFill>
                  <a:schemeClr val="tx1"/>
                </a:solidFill>
              </a:rPr>
              <a:t>System</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sp>
        <p:nvSpPr>
          <p:cNvPr id="7" name="Rectangle 6"/>
          <p:cNvSpPr/>
          <p:nvPr/>
        </p:nvSpPr>
        <p:spPr>
          <a:xfrm>
            <a:off x="1371600" y="3124200"/>
            <a:ext cx="685800" cy="16002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Contact Center</a:t>
            </a:r>
          </a:p>
          <a:p>
            <a:pPr algn="ctr"/>
            <a:r>
              <a:rPr lang="en-US" sz="900" dirty="0">
                <a:solidFill>
                  <a:schemeClr val="tx1"/>
                </a:solidFill>
              </a:rPr>
              <a:t>System</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sp>
        <p:nvSpPr>
          <p:cNvPr id="8" name="Rectangle 7"/>
          <p:cNvSpPr/>
          <p:nvPr/>
        </p:nvSpPr>
        <p:spPr>
          <a:xfrm>
            <a:off x="2133600" y="3124200"/>
            <a:ext cx="685800" cy="16002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Online &amp; Mobile System</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sp>
        <p:nvSpPr>
          <p:cNvPr id="9" name="Rectangle 8"/>
          <p:cNvSpPr/>
          <p:nvPr/>
        </p:nvSpPr>
        <p:spPr>
          <a:xfrm>
            <a:off x="2895600" y="3124200"/>
            <a:ext cx="685800" cy="16002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Landing</a:t>
            </a:r>
          </a:p>
          <a:p>
            <a:pPr algn="ctr"/>
            <a:r>
              <a:rPr lang="en-US" sz="900" dirty="0">
                <a:solidFill>
                  <a:schemeClr val="tx1"/>
                </a:solidFill>
              </a:rPr>
              <a:t>System</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sp>
        <p:nvSpPr>
          <p:cNvPr id="10" name="Rectangle 9"/>
          <p:cNvSpPr/>
          <p:nvPr/>
        </p:nvSpPr>
        <p:spPr>
          <a:xfrm>
            <a:off x="3657600" y="3124200"/>
            <a:ext cx="685800" cy="16002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Wealth </a:t>
            </a:r>
            <a:r>
              <a:rPr lang="en-US" sz="900" dirty="0" err="1">
                <a:solidFill>
                  <a:schemeClr val="tx1"/>
                </a:solidFill>
              </a:rPr>
              <a:t>Mgmt</a:t>
            </a:r>
            <a:r>
              <a:rPr lang="en-US" sz="900" dirty="0">
                <a:solidFill>
                  <a:schemeClr val="tx1"/>
                </a:solidFill>
              </a:rPr>
              <a:t> System</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sp>
        <p:nvSpPr>
          <p:cNvPr id="12" name="Rectangle 11"/>
          <p:cNvSpPr/>
          <p:nvPr/>
        </p:nvSpPr>
        <p:spPr>
          <a:xfrm>
            <a:off x="508239" y="4862926"/>
            <a:ext cx="3936521" cy="289704"/>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ESB/EMB</a:t>
            </a:r>
          </a:p>
        </p:txBody>
      </p:sp>
      <p:sp>
        <p:nvSpPr>
          <p:cNvPr id="13" name="Rectangle 12"/>
          <p:cNvSpPr/>
          <p:nvPr/>
        </p:nvSpPr>
        <p:spPr>
          <a:xfrm>
            <a:off x="533400" y="5349240"/>
            <a:ext cx="685800" cy="5334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Customer </a:t>
            </a:r>
          </a:p>
          <a:p>
            <a:pPr algn="ctr"/>
            <a:r>
              <a:rPr lang="en-US" sz="800" dirty="0">
                <a:solidFill>
                  <a:schemeClr val="tx1"/>
                </a:solidFill>
              </a:rPr>
              <a:t>Profile</a:t>
            </a:r>
          </a:p>
        </p:txBody>
      </p:sp>
      <p:sp>
        <p:nvSpPr>
          <p:cNvPr id="14" name="Rectangle 13"/>
          <p:cNvSpPr/>
          <p:nvPr/>
        </p:nvSpPr>
        <p:spPr>
          <a:xfrm>
            <a:off x="1340689" y="5349240"/>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Accounts</a:t>
            </a:r>
          </a:p>
        </p:txBody>
      </p:sp>
      <p:sp>
        <p:nvSpPr>
          <p:cNvPr id="15" name="Rectangle 14"/>
          <p:cNvSpPr/>
          <p:nvPr/>
        </p:nvSpPr>
        <p:spPr>
          <a:xfrm>
            <a:off x="2133600" y="535283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Credit Cards</a:t>
            </a:r>
          </a:p>
        </p:txBody>
      </p:sp>
      <p:sp>
        <p:nvSpPr>
          <p:cNvPr id="16" name="Rectangle 15"/>
          <p:cNvSpPr/>
          <p:nvPr/>
        </p:nvSpPr>
        <p:spPr>
          <a:xfrm>
            <a:off x="2971800" y="535283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Financial</a:t>
            </a:r>
          </a:p>
          <a:p>
            <a:pPr algn="ctr"/>
            <a:r>
              <a:rPr lang="en-US" sz="900" dirty="0" err="1">
                <a:solidFill>
                  <a:schemeClr val="tx1"/>
                </a:solidFill>
              </a:rPr>
              <a:t>Txn</a:t>
            </a:r>
            <a:endParaRPr lang="en-US" sz="900" dirty="0">
              <a:solidFill>
                <a:schemeClr val="tx1"/>
              </a:solidFill>
            </a:endParaRPr>
          </a:p>
          <a:p>
            <a:pPr algn="ctr"/>
            <a:r>
              <a:rPr lang="en-US" sz="900" dirty="0">
                <a:solidFill>
                  <a:schemeClr val="tx1"/>
                </a:solidFill>
              </a:rPr>
              <a:t>System</a:t>
            </a:r>
          </a:p>
        </p:txBody>
      </p:sp>
      <p:sp>
        <p:nvSpPr>
          <p:cNvPr id="17" name="Rectangle 16"/>
          <p:cNvSpPr/>
          <p:nvPr/>
        </p:nvSpPr>
        <p:spPr>
          <a:xfrm>
            <a:off x="3784121" y="535283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Other Products</a:t>
            </a:r>
          </a:p>
        </p:txBody>
      </p:sp>
      <p:sp>
        <p:nvSpPr>
          <p:cNvPr id="38" name="Rectangle 37"/>
          <p:cNvSpPr/>
          <p:nvPr/>
        </p:nvSpPr>
        <p:spPr>
          <a:xfrm>
            <a:off x="685800" y="3581400"/>
            <a:ext cx="533400" cy="15240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customer</a:t>
            </a:r>
          </a:p>
        </p:txBody>
      </p:sp>
      <p:sp>
        <p:nvSpPr>
          <p:cNvPr id="39" name="Rectangle 38"/>
          <p:cNvSpPr/>
          <p:nvPr/>
        </p:nvSpPr>
        <p:spPr>
          <a:xfrm>
            <a:off x="685800" y="3805237"/>
            <a:ext cx="533400" cy="155575"/>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Pay Bills</a:t>
            </a:r>
          </a:p>
        </p:txBody>
      </p:sp>
      <p:sp>
        <p:nvSpPr>
          <p:cNvPr id="40" name="Rectangle 39"/>
          <p:cNvSpPr/>
          <p:nvPr/>
        </p:nvSpPr>
        <p:spPr>
          <a:xfrm>
            <a:off x="685800" y="4038600"/>
            <a:ext cx="533400" cy="15240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Transfer Funds</a:t>
            </a:r>
          </a:p>
        </p:txBody>
      </p:sp>
      <p:sp>
        <p:nvSpPr>
          <p:cNvPr id="41" name="Rectangle 40"/>
          <p:cNvSpPr/>
          <p:nvPr/>
        </p:nvSpPr>
        <p:spPr>
          <a:xfrm>
            <a:off x="685800" y="4267200"/>
            <a:ext cx="533400" cy="15240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Open Account</a:t>
            </a:r>
          </a:p>
        </p:txBody>
      </p:sp>
      <p:sp>
        <p:nvSpPr>
          <p:cNvPr id="42" name="Rectangle 41"/>
          <p:cNvSpPr/>
          <p:nvPr/>
        </p:nvSpPr>
        <p:spPr>
          <a:xfrm>
            <a:off x="685800" y="4495800"/>
            <a:ext cx="533400" cy="15240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Deposit</a:t>
            </a:r>
          </a:p>
        </p:txBody>
      </p:sp>
      <p:sp>
        <p:nvSpPr>
          <p:cNvPr id="44" name="Rectangle 43"/>
          <p:cNvSpPr/>
          <p:nvPr/>
        </p:nvSpPr>
        <p:spPr>
          <a:xfrm>
            <a:off x="1447800" y="3581400"/>
            <a:ext cx="533400" cy="152400"/>
          </a:xfrm>
          <a:prstGeom prst="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customer</a:t>
            </a:r>
          </a:p>
        </p:txBody>
      </p:sp>
      <p:sp>
        <p:nvSpPr>
          <p:cNvPr id="45" name="Rectangle 44"/>
          <p:cNvSpPr/>
          <p:nvPr/>
        </p:nvSpPr>
        <p:spPr>
          <a:xfrm>
            <a:off x="1447800" y="3805237"/>
            <a:ext cx="533400" cy="155575"/>
          </a:xfrm>
          <a:prstGeom prst="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Pay Bills</a:t>
            </a:r>
          </a:p>
        </p:txBody>
      </p:sp>
      <p:sp>
        <p:nvSpPr>
          <p:cNvPr id="46" name="Rectangle 45"/>
          <p:cNvSpPr/>
          <p:nvPr/>
        </p:nvSpPr>
        <p:spPr>
          <a:xfrm>
            <a:off x="1447800" y="4038600"/>
            <a:ext cx="533400" cy="152400"/>
          </a:xfrm>
          <a:prstGeom prst="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Transfer Funds</a:t>
            </a:r>
          </a:p>
        </p:txBody>
      </p:sp>
      <p:sp>
        <p:nvSpPr>
          <p:cNvPr id="47" name="Rectangle 46"/>
          <p:cNvSpPr/>
          <p:nvPr/>
        </p:nvSpPr>
        <p:spPr>
          <a:xfrm>
            <a:off x="1447800" y="4267200"/>
            <a:ext cx="533400" cy="152400"/>
          </a:xfrm>
          <a:prstGeom prst="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Open Account</a:t>
            </a:r>
          </a:p>
        </p:txBody>
      </p:sp>
      <p:sp>
        <p:nvSpPr>
          <p:cNvPr id="48" name="Rectangle 47"/>
          <p:cNvSpPr/>
          <p:nvPr/>
        </p:nvSpPr>
        <p:spPr>
          <a:xfrm>
            <a:off x="1447800" y="4495800"/>
            <a:ext cx="533400" cy="152400"/>
          </a:xfrm>
          <a:prstGeom prst="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Inquiry</a:t>
            </a:r>
          </a:p>
        </p:txBody>
      </p:sp>
      <p:sp>
        <p:nvSpPr>
          <p:cNvPr id="49" name="Rectangle 48"/>
          <p:cNvSpPr/>
          <p:nvPr/>
        </p:nvSpPr>
        <p:spPr>
          <a:xfrm>
            <a:off x="2209799" y="3581400"/>
            <a:ext cx="533400" cy="152400"/>
          </a:xfrm>
          <a:prstGeom prst="rect">
            <a:avLst/>
          </a:prstGeom>
          <a:solidFill>
            <a:schemeClr val="bg2">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customer</a:t>
            </a:r>
          </a:p>
        </p:txBody>
      </p:sp>
      <p:sp>
        <p:nvSpPr>
          <p:cNvPr id="50" name="Rectangle 49"/>
          <p:cNvSpPr/>
          <p:nvPr/>
        </p:nvSpPr>
        <p:spPr>
          <a:xfrm>
            <a:off x="2209799" y="3805237"/>
            <a:ext cx="533400" cy="155575"/>
          </a:xfrm>
          <a:prstGeom prst="rect">
            <a:avLst/>
          </a:prstGeom>
          <a:solidFill>
            <a:schemeClr val="bg2">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Pay Bills</a:t>
            </a:r>
          </a:p>
        </p:txBody>
      </p:sp>
      <p:sp>
        <p:nvSpPr>
          <p:cNvPr id="51" name="Rectangle 50"/>
          <p:cNvSpPr/>
          <p:nvPr/>
        </p:nvSpPr>
        <p:spPr>
          <a:xfrm>
            <a:off x="2209799" y="4038600"/>
            <a:ext cx="533400" cy="152400"/>
          </a:xfrm>
          <a:prstGeom prst="rect">
            <a:avLst/>
          </a:prstGeom>
          <a:solidFill>
            <a:schemeClr val="bg2">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Transfer Funds</a:t>
            </a:r>
          </a:p>
        </p:txBody>
      </p:sp>
      <p:sp>
        <p:nvSpPr>
          <p:cNvPr id="52" name="Rectangle 51"/>
          <p:cNvSpPr/>
          <p:nvPr/>
        </p:nvSpPr>
        <p:spPr>
          <a:xfrm>
            <a:off x="2209799" y="4267200"/>
            <a:ext cx="533400" cy="152400"/>
          </a:xfrm>
          <a:prstGeom prst="rect">
            <a:avLst/>
          </a:prstGeom>
          <a:solidFill>
            <a:schemeClr val="bg2">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Remote Deposit</a:t>
            </a:r>
          </a:p>
        </p:txBody>
      </p:sp>
      <p:sp>
        <p:nvSpPr>
          <p:cNvPr id="53" name="Rectangle 52"/>
          <p:cNvSpPr/>
          <p:nvPr/>
        </p:nvSpPr>
        <p:spPr>
          <a:xfrm>
            <a:off x="2209799" y="4495800"/>
            <a:ext cx="533400" cy="152400"/>
          </a:xfrm>
          <a:prstGeom prst="rect">
            <a:avLst/>
          </a:prstGeom>
          <a:solidFill>
            <a:schemeClr val="bg2">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E-transfer</a:t>
            </a:r>
          </a:p>
        </p:txBody>
      </p:sp>
      <p:sp>
        <p:nvSpPr>
          <p:cNvPr id="54" name="Rectangle 53"/>
          <p:cNvSpPr/>
          <p:nvPr/>
        </p:nvSpPr>
        <p:spPr>
          <a:xfrm>
            <a:off x="2971800" y="3581400"/>
            <a:ext cx="533400" cy="15240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customer</a:t>
            </a:r>
          </a:p>
        </p:txBody>
      </p:sp>
      <p:sp>
        <p:nvSpPr>
          <p:cNvPr id="55" name="Rectangle 54"/>
          <p:cNvSpPr/>
          <p:nvPr/>
        </p:nvSpPr>
        <p:spPr>
          <a:xfrm>
            <a:off x="2971800" y="3805237"/>
            <a:ext cx="533400" cy="155575"/>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Apply Loans</a:t>
            </a:r>
          </a:p>
        </p:txBody>
      </p:sp>
      <p:sp>
        <p:nvSpPr>
          <p:cNvPr id="56" name="Rectangle 55"/>
          <p:cNvSpPr/>
          <p:nvPr/>
        </p:nvSpPr>
        <p:spPr>
          <a:xfrm>
            <a:off x="2971800" y="4038600"/>
            <a:ext cx="533400" cy="15240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Transfer Funds</a:t>
            </a:r>
          </a:p>
        </p:txBody>
      </p:sp>
      <p:sp>
        <p:nvSpPr>
          <p:cNvPr id="57" name="Rectangle 56"/>
          <p:cNvSpPr/>
          <p:nvPr/>
        </p:nvSpPr>
        <p:spPr>
          <a:xfrm>
            <a:off x="2971800" y="4267200"/>
            <a:ext cx="533400" cy="15240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Open Account</a:t>
            </a:r>
          </a:p>
        </p:txBody>
      </p:sp>
      <p:sp>
        <p:nvSpPr>
          <p:cNvPr id="58" name="Rectangle 57"/>
          <p:cNvSpPr/>
          <p:nvPr/>
        </p:nvSpPr>
        <p:spPr>
          <a:xfrm>
            <a:off x="2971800" y="4495800"/>
            <a:ext cx="533400" cy="152400"/>
          </a:xfrm>
          <a:prstGeom prst="rect">
            <a:avLst/>
          </a:prstGeom>
          <a:solidFill>
            <a:srgbClr val="FFC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Credit Check</a:t>
            </a:r>
          </a:p>
        </p:txBody>
      </p:sp>
      <p:sp>
        <p:nvSpPr>
          <p:cNvPr id="64" name="Rectangle 63"/>
          <p:cNvSpPr/>
          <p:nvPr/>
        </p:nvSpPr>
        <p:spPr>
          <a:xfrm>
            <a:off x="3733800" y="3581400"/>
            <a:ext cx="533400" cy="152400"/>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customer</a:t>
            </a:r>
          </a:p>
        </p:txBody>
      </p:sp>
      <p:sp>
        <p:nvSpPr>
          <p:cNvPr id="65" name="Rectangle 64"/>
          <p:cNvSpPr/>
          <p:nvPr/>
        </p:nvSpPr>
        <p:spPr>
          <a:xfrm>
            <a:off x="3733800" y="3805237"/>
            <a:ext cx="533400" cy="155575"/>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Open Account</a:t>
            </a:r>
          </a:p>
        </p:txBody>
      </p:sp>
      <p:sp>
        <p:nvSpPr>
          <p:cNvPr id="66" name="Rectangle 65"/>
          <p:cNvSpPr/>
          <p:nvPr/>
        </p:nvSpPr>
        <p:spPr>
          <a:xfrm>
            <a:off x="3733800" y="4038600"/>
            <a:ext cx="533400" cy="152400"/>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Quote</a:t>
            </a:r>
          </a:p>
        </p:txBody>
      </p:sp>
      <p:sp>
        <p:nvSpPr>
          <p:cNvPr id="67" name="Rectangle 66"/>
          <p:cNvSpPr/>
          <p:nvPr/>
        </p:nvSpPr>
        <p:spPr>
          <a:xfrm>
            <a:off x="3733800" y="4267200"/>
            <a:ext cx="533400" cy="152400"/>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Trade</a:t>
            </a:r>
          </a:p>
        </p:txBody>
      </p:sp>
      <p:sp>
        <p:nvSpPr>
          <p:cNvPr id="68" name="Rectangle 67"/>
          <p:cNvSpPr/>
          <p:nvPr/>
        </p:nvSpPr>
        <p:spPr>
          <a:xfrm>
            <a:off x="3733800" y="4495800"/>
            <a:ext cx="533400" cy="152400"/>
          </a:xfrm>
          <a:prstGeom prst="rect">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Transfer Funds</a:t>
            </a:r>
          </a:p>
        </p:txBody>
      </p:sp>
      <p:sp>
        <p:nvSpPr>
          <p:cNvPr id="72" name="Rectangle 71"/>
          <p:cNvSpPr/>
          <p:nvPr/>
        </p:nvSpPr>
        <p:spPr>
          <a:xfrm>
            <a:off x="609600" y="2758440"/>
            <a:ext cx="685800" cy="2286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Thin/Thick Client</a:t>
            </a:r>
          </a:p>
        </p:txBody>
      </p:sp>
      <p:sp>
        <p:nvSpPr>
          <p:cNvPr id="73" name="Rectangle 72"/>
          <p:cNvSpPr/>
          <p:nvPr/>
        </p:nvSpPr>
        <p:spPr>
          <a:xfrm>
            <a:off x="1371600" y="2743200"/>
            <a:ext cx="685800" cy="2286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IVR System</a:t>
            </a:r>
          </a:p>
        </p:txBody>
      </p:sp>
      <p:sp>
        <p:nvSpPr>
          <p:cNvPr id="74" name="Rectangle 73"/>
          <p:cNvSpPr/>
          <p:nvPr/>
        </p:nvSpPr>
        <p:spPr>
          <a:xfrm>
            <a:off x="2133599" y="2743200"/>
            <a:ext cx="685800" cy="2286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Browser Mobile App</a:t>
            </a:r>
          </a:p>
        </p:txBody>
      </p:sp>
      <p:sp>
        <p:nvSpPr>
          <p:cNvPr id="75" name="Rectangle 74"/>
          <p:cNvSpPr/>
          <p:nvPr/>
        </p:nvSpPr>
        <p:spPr>
          <a:xfrm>
            <a:off x="2895600" y="2758440"/>
            <a:ext cx="685800" cy="2286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Thin/Thick Client</a:t>
            </a:r>
          </a:p>
        </p:txBody>
      </p:sp>
      <p:sp>
        <p:nvSpPr>
          <p:cNvPr id="76" name="Rectangle 75"/>
          <p:cNvSpPr/>
          <p:nvPr/>
        </p:nvSpPr>
        <p:spPr>
          <a:xfrm>
            <a:off x="3657600" y="2750820"/>
            <a:ext cx="685800" cy="2286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Thin/Thick Client</a:t>
            </a:r>
          </a:p>
        </p:txBody>
      </p:sp>
      <p:sp>
        <p:nvSpPr>
          <p:cNvPr id="78" name="TextBox 77"/>
          <p:cNvSpPr txBox="1"/>
          <p:nvPr/>
        </p:nvSpPr>
        <p:spPr>
          <a:xfrm>
            <a:off x="457200" y="2297668"/>
            <a:ext cx="4191000" cy="307777"/>
          </a:xfrm>
          <a:prstGeom prst="rect">
            <a:avLst/>
          </a:prstGeom>
          <a:noFill/>
        </p:spPr>
        <p:txBody>
          <a:bodyPr wrap="square" rtlCol="0">
            <a:spAutoFit/>
          </a:bodyPr>
          <a:lstStyle/>
          <a:p>
            <a:r>
              <a:rPr lang="en-US" sz="1400" dirty="0"/>
              <a:t>Current State Banking EIS</a:t>
            </a:r>
          </a:p>
        </p:txBody>
      </p:sp>
      <p:sp>
        <p:nvSpPr>
          <p:cNvPr id="79" name="TextBox 78"/>
          <p:cNvSpPr txBox="1"/>
          <p:nvPr/>
        </p:nvSpPr>
        <p:spPr>
          <a:xfrm>
            <a:off x="4678680" y="2266891"/>
            <a:ext cx="4191000" cy="338554"/>
          </a:xfrm>
          <a:prstGeom prst="rect">
            <a:avLst/>
          </a:prstGeom>
          <a:noFill/>
        </p:spPr>
        <p:txBody>
          <a:bodyPr wrap="square" rtlCol="0">
            <a:spAutoFit/>
          </a:bodyPr>
          <a:lstStyle/>
          <a:p>
            <a:r>
              <a:rPr lang="en-US" sz="1600" dirty="0"/>
              <a:t>Future State Banking EIS</a:t>
            </a:r>
          </a:p>
        </p:txBody>
      </p:sp>
      <p:sp>
        <p:nvSpPr>
          <p:cNvPr id="80" name="Rectangle 79"/>
          <p:cNvSpPr/>
          <p:nvPr/>
        </p:nvSpPr>
        <p:spPr>
          <a:xfrm>
            <a:off x="4800600" y="2758440"/>
            <a:ext cx="3949460" cy="304800"/>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Omni Channel Clients (Thick, Thin, Browser, Mobile, Voice, External System  etc.) </a:t>
            </a:r>
          </a:p>
        </p:txBody>
      </p:sp>
      <p:sp>
        <p:nvSpPr>
          <p:cNvPr id="82" name="Rectangle 81"/>
          <p:cNvSpPr/>
          <p:nvPr/>
        </p:nvSpPr>
        <p:spPr>
          <a:xfrm>
            <a:off x="4813300" y="36576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Customer</a:t>
            </a:r>
          </a:p>
          <a:p>
            <a:pPr algn="ctr"/>
            <a:r>
              <a:rPr lang="en-US" sz="600" dirty="0">
                <a:solidFill>
                  <a:schemeClr val="tx1"/>
                </a:solidFill>
              </a:rPr>
              <a:t>Profile</a:t>
            </a:r>
          </a:p>
        </p:txBody>
      </p:sp>
      <p:sp>
        <p:nvSpPr>
          <p:cNvPr id="83" name="Rectangle 82"/>
          <p:cNvSpPr/>
          <p:nvPr/>
        </p:nvSpPr>
        <p:spPr>
          <a:xfrm>
            <a:off x="5607050" y="36576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Bill Payment</a:t>
            </a:r>
          </a:p>
        </p:txBody>
      </p:sp>
      <p:sp>
        <p:nvSpPr>
          <p:cNvPr id="84" name="Rectangle 83"/>
          <p:cNvSpPr/>
          <p:nvPr/>
        </p:nvSpPr>
        <p:spPr>
          <a:xfrm>
            <a:off x="6385560" y="36576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Fund Transfer</a:t>
            </a:r>
          </a:p>
        </p:txBody>
      </p:sp>
      <p:sp>
        <p:nvSpPr>
          <p:cNvPr id="85" name="Rectangle 84"/>
          <p:cNvSpPr/>
          <p:nvPr/>
        </p:nvSpPr>
        <p:spPr>
          <a:xfrm>
            <a:off x="7179310" y="36576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Open Account</a:t>
            </a:r>
          </a:p>
        </p:txBody>
      </p:sp>
      <p:sp>
        <p:nvSpPr>
          <p:cNvPr id="86" name="Rectangle 85"/>
          <p:cNvSpPr/>
          <p:nvPr/>
        </p:nvSpPr>
        <p:spPr>
          <a:xfrm>
            <a:off x="8045450" y="36576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Inquiry</a:t>
            </a:r>
          </a:p>
        </p:txBody>
      </p:sp>
      <p:sp>
        <p:nvSpPr>
          <p:cNvPr id="87" name="Rectangle 86"/>
          <p:cNvSpPr/>
          <p:nvPr/>
        </p:nvSpPr>
        <p:spPr>
          <a:xfrm>
            <a:off x="4813300" y="423672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Deposit</a:t>
            </a:r>
          </a:p>
        </p:txBody>
      </p:sp>
      <p:sp>
        <p:nvSpPr>
          <p:cNvPr id="88" name="Rectangle 87"/>
          <p:cNvSpPr/>
          <p:nvPr/>
        </p:nvSpPr>
        <p:spPr>
          <a:xfrm>
            <a:off x="5607050" y="424434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Credit Check</a:t>
            </a:r>
          </a:p>
        </p:txBody>
      </p:sp>
      <p:sp>
        <p:nvSpPr>
          <p:cNvPr id="89" name="Rectangle 88"/>
          <p:cNvSpPr/>
          <p:nvPr/>
        </p:nvSpPr>
        <p:spPr>
          <a:xfrm>
            <a:off x="6409055" y="425196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Mortgage Application</a:t>
            </a:r>
          </a:p>
        </p:txBody>
      </p:sp>
      <p:sp>
        <p:nvSpPr>
          <p:cNvPr id="90" name="Rectangle 89"/>
          <p:cNvSpPr/>
          <p:nvPr/>
        </p:nvSpPr>
        <p:spPr>
          <a:xfrm>
            <a:off x="7210425" y="4265612"/>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Quote</a:t>
            </a:r>
          </a:p>
        </p:txBody>
      </p:sp>
      <p:sp>
        <p:nvSpPr>
          <p:cNvPr id="91" name="Rectangle 90"/>
          <p:cNvSpPr/>
          <p:nvPr/>
        </p:nvSpPr>
        <p:spPr>
          <a:xfrm>
            <a:off x="8030210" y="4267200"/>
            <a:ext cx="641350" cy="39624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Trade</a:t>
            </a:r>
          </a:p>
        </p:txBody>
      </p:sp>
      <p:sp>
        <p:nvSpPr>
          <p:cNvPr id="92" name="Rectangle 91"/>
          <p:cNvSpPr/>
          <p:nvPr/>
        </p:nvSpPr>
        <p:spPr>
          <a:xfrm>
            <a:off x="4790679" y="4801966"/>
            <a:ext cx="3936521" cy="289704"/>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ESB/EMB</a:t>
            </a:r>
          </a:p>
        </p:txBody>
      </p:sp>
      <p:sp>
        <p:nvSpPr>
          <p:cNvPr id="93" name="Rectangle 92"/>
          <p:cNvSpPr/>
          <p:nvPr/>
        </p:nvSpPr>
        <p:spPr>
          <a:xfrm>
            <a:off x="4815840" y="5288280"/>
            <a:ext cx="685800" cy="533400"/>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Customer </a:t>
            </a:r>
          </a:p>
          <a:p>
            <a:pPr algn="ctr"/>
            <a:r>
              <a:rPr lang="en-US" sz="800" dirty="0">
                <a:solidFill>
                  <a:schemeClr val="tx1"/>
                </a:solidFill>
              </a:rPr>
              <a:t>Profile</a:t>
            </a:r>
          </a:p>
        </p:txBody>
      </p:sp>
      <p:sp>
        <p:nvSpPr>
          <p:cNvPr id="94" name="Rectangle 93"/>
          <p:cNvSpPr/>
          <p:nvPr/>
        </p:nvSpPr>
        <p:spPr>
          <a:xfrm>
            <a:off x="5623129" y="5288280"/>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Accounts</a:t>
            </a:r>
          </a:p>
        </p:txBody>
      </p:sp>
      <p:sp>
        <p:nvSpPr>
          <p:cNvPr id="95" name="Rectangle 94"/>
          <p:cNvSpPr/>
          <p:nvPr/>
        </p:nvSpPr>
        <p:spPr>
          <a:xfrm>
            <a:off x="6416040" y="529187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Credit Cards</a:t>
            </a:r>
          </a:p>
        </p:txBody>
      </p:sp>
      <p:sp>
        <p:nvSpPr>
          <p:cNvPr id="96" name="Rectangle 95"/>
          <p:cNvSpPr/>
          <p:nvPr/>
        </p:nvSpPr>
        <p:spPr>
          <a:xfrm>
            <a:off x="7254240" y="529187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Financial</a:t>
            </a:r>
          </a:p>
          <a:p>
            <a:pPr algn="ctr"/>
            <a:r>
              <a:rPr lang="en-US" sz="900" dirty="0" err="1">
                <a:solidFill>
                  <a:schemeClr val="tx1"/>
                </a:solidFill>
              </a:rPr>
              <a:t>Txn</a:t>
            </a:r>
            <a:endParaRPr lang="en-US" sz="900" dirty="0">
              <a:solidFill>
                <a:schemeClr val="tx1"/>
              </a:solidFill>
            </a:endParaRPr>
          </a:p>
          <a:p>
            <a:pPr algn="ctr"/>
            <a:r>
              <a:rPr lang="en-US" sz="900" dirty="0">
                <a:solidFill>
                  <a:schemeClr val="tx1"/>
                </a:solidFill>
              </a:rPr>
              <a:t>System</a:t>
            </a:r>
          </a:p>
        </p:txBody>
      </p:sp>
      <p:sp>
        <p:nvSpPr>
          <p:cNvPr id="97" name="Rectangle 96"/>
          <p:cNvSpPr/>
          <p:nvPr/>
        </p:nvSpPr>
        <p:spPr>
          <a:xfrm>
            <a:off x="8066561" y="5291874"/>
            <a:ext cx="685800" cy="529806"/>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Other Products</a:t>
            </a:r>
          </a:p>
        </p:txBody>
      </p:sp>
      <p:sp>
        <p:nvSpPr>
          <p:cNvPr id="98" name="Rectangle 97"/>
          <p:cNvSpPr/>
          <p:nvPr/>
        </p:nvSpPr>
        <p:spPr>
          <a:xfrm>
            <a:off x="4815840" y="3192492"/>
            <a:ext cx="3936521" cy="289704"/>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API Gateway</a:t>
            </a:r>
          </a:p>
        </p:txBody>
      </p:sp>
    </p:spTree>
    <p:extLst>
      <p:ext uri="{BB962C8B-B14F-4D97-AF65-F5344CB8AC3E}">
        <p14:creationId xmlns:p14="http://schemas.microsoft.com/office/powerpoint/2010/main" val="3105397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Breaking </a:t>
            </a:r>
            <a:r>
              <a:rPr lang="en-US" sz="3600" dirty="0" smtClean="0"/>
              <a:t>down the Monolithic Apps</a:t>
            </a:r>
            <a:endParaRPr lang="en-US" sz="3600" dirty="0"/>
          </a:p>
        </p:txBody>
      </p:sp>
      <p:sp>
        <p:nvSpPr>
          <p:cNvPr id="18" name="Slide Number Placeholder 17"/>
          <p:cNvSpPr>
            <a:spLocks noGrp="1"/>
          </p:cNvSpPr>
          <p:nvPr>
            <p:ph type="sldNum" sz="quarter" idx="12"/>
          </p:nvPr>
        </p:nvSpPr>
        <p:spPr/>
        <p:txBody>
          <a:bodyPr/>
          <a:lstStyle/>
          <a:p>
            <a:fld id="{17CA5EB4-DC24-4D58-BC90-9825B6B8CE8A}" type="slidenum">
              <a:rPr lang="en-US" smtClean="0"/>
              <a:t>19</a:t>
            </a:fld>
            <a:endParaRPr lang="en-US"/>
          </a:p>
        </p:txBody>
      </p:sp>
      <p:sp>
        <p:nvSpPr>
          <p:cNvPr id="3" name="Content Placeholder 2"/>
          <p:cNvSpPr>
            <a:spLocks noGrp="1"/>
          </p:cNvSpPr>
          <p:nvPr>
            <p:ph sz="quarter" idx="1"/>
          </p:nvPr>
        </p:nvSpPr>
        <p:spPr/>
        <p:txBody>
          <a:bodyPr>
            <a:normAutofit/>
          </a:bodyPr>
          <a:lstStyle/>
          <a:p>
            <a:r>
              <a:rPr lang="en-US" dirty="0" smtClean="0"/>
              <a:t>Build </a:t>
            </a:r>
            <a:r>
              <a:rPr lang="en-US" dirty="0" err="1" smtClean="0"/>
              <a:t>Microservices</a:t>
            </a:r>
            <a:r>
              <a:rPr lang="en-US" dirty="0" smtClean="0"/>
              <a:t> Instead</a:t>
            </a:r>
            <a:endParaRPr lang="en-US" dirty="0"/>
          </a:p>
          <a:p>
            <a:pPr marL="274320" lvl="1" indent="0">
              <a:buNone/>
            </a:pPr>
            <a:r>
              <a:rPr lang="en-US" sz="2000" b="1" dirty="0" err="1" smtClean="0"/>
              <a:t>Microservices</a:t>
            </a:r>
            <a:r>
              <a:rPr lang="en-US" sz="2000" dirty="0"/>
              <a:t> - also known as the </a:t>
            </a:r>
            <a:r>
              <a:rPr lang="en-US" sz="2000" dirty="0" err="1"/>
              <a:t>microservice</a:t>
            </a:r>
            <a:r>
              <a:rPr lang="en-US" sz="2000" dirty="0"/>
              <a:t> architecture - is an architectural style that structures an application as a collection of loosely coupled services</a:t>
            </a:r>
            <a:r>
              <a:rPr lang="en-US" sz="1700" dirty="0"/>
              <a:t>. </a:t>
            </a:r>
          </a:p>
        </p:txBody>
      </p:sp>
      <p:sp>
        <p:nvSpPr>
          <p:cNvPr id="4" name="TextBox 3"/>
          <p:cNvSpPr txBox="1"/>
          <p:nvPr/>
        </p:nvSpPr>
        <p:spPr>
          <a:xfrm>
            <a:off x="8148935" y="3810000"/>
            <a:ext cx="461665" cy="2286000"/>
          </a:xfrm>
          <a:prstGeom prst="rect">
            <a:avLst/>
          </a:prstGeom>
          <a:noFill/>
        </p:spPr>
        <p:txBody>
          <a:bodyPr vert="eaVert" wrap="square" rtlCol="0">
            <a:spAutoFit/>
          </a:bodyPr>
          <a:lstStyle/>
          <a:p>
            <a:endParaRPr lang="en-US" dirty="0"/>
          </a:p>
        </p:txBody>
      </p:sp>
      <p:sp>
        <p:nvSpPr>
          <p:cNvPr id="5" name="TextBox 4"/>
          <p:cNvSpPr txBox="1"/>
          <p:nvPr/>
        </p:nvSpPr>
        <p:spPr>
          <a:xfrm>
            <a:off x="643467" y="3048058"/>
            <a:ext cx="4114800" cy="2062103"/>
          </a:xfrm>
          <a:prstGeom prst="rect">
            <a:avLst/>
          </a:prstGeom>
          <a:noFill/>
          <a:ln w="3175">
            <a:noFill/>
          </a:ln>
        </p:spPr>
        <p:txBody>
          <a:bodyPr wrap="square" rtlCol="0">
            <a:spAutoFit/>
          </a:bodyPr>
          <a:lstStyle/>
          <a:p>
            <a:pPr marL="742950" lvl="1" indent="-285750">
              <a:buFont typeface="Arial" panose="020B0604020202020204" pitchFamily="34" charset="0"/>
              <a:buChar char="•"/>
            </a:pPr>
            <a:r>
              <a:rPr lang="en-US" dirty="0"/>
              <a:t>Fine Grain Business Service</a:t>
            </a:r>
          </a:p>
          <a:p>
            <a:pPr marL="742950" lvl="1" indent="-285750">
              <a:buFont typeface="Arial" panose="020B0604020202020204" pitchFamily="34" charset="0"/>
              <a:buChar char="•"/>
            </a:pPr>
            <a:r>
              <a:rPr lang="en-US" dirty="0"/>
              <a:t>Uses Light Weight Protocol. </a:t>
            </a:r>
          </a:p>
          <a:p>
            <a:pPr marL="742950" lvl="1" indent="-285750">
              <a:buFont typeface="Arial" panose="020B0604020202020204" pitchFamily="34" charset="0"/>
              <a:buChar char="•"/>
            </a:pPr>
            <a:r>
              <a:rPr lang="en-US" dirty="0"/>
              <a:t>Enables parallel development by small autonomous teams</a:t>
            </a:r>
          </a:p>
          <a:p>
            <a:pPr marL="742950" lvl="1" indent="-285750">
              <a:buFont typeface="Arial" panose="020B0604020202020204" pitchFamily="34" charset="0"/>
              <a:buChar char="•"/>
            </a:pPr>
            <a:r>
              <a:rPr lang="en-US" dirty="0"/>
              <a:t>Independently deployable and scalable </a:t>
            </a:r>
          </a:p>
          <a:p>
            <a:pPr marL="742950" lvl="1" indent="-285750">
              <a:buFont typeface="Arial" panose="020B0604020202020204" pitchFamily="34" charset="0"/>
              <a:buChar char="•"/>
            </a:pPr>
            <a:r>
              <a:rPr lang="en-US" dirty="0"/>
              <a:t>Enables continuous delivery and deployment.</a:t>
            </a:r>
          </a:p>
        </p:txBody>
      </p:sp>
      <p:sp>
        <p:nvSpPr>
          <p:cNvPr id="6" name="Rectangle 5"/>
          <p:cNvSpPr/>
          <p:nvPr/>
        </p:nvSpPr>
        <p:spPr>
          <a:xfrm>
            <a:off x="4975225" y="3820337"/>
            <a:ext cx="1600200" cy="2362201"/>
          </a:xfrm>
          <a:prstGeom prst="rect">
            <a:avLst/>
          </a:prstGeom>
          <a:solidFill>
            <a:schemeClr val="tx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Branch System</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7" name="Rectangle 6"/>
          <p:cNvSpPr/>
          <p:nvPr/>
        </p:nvSpPr>
        <p:spPr>
          <a:xfrm>
            <a:off x="5124450" y="4201810"/>
            <a:ext cx="1276350" cy="34879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Search customer</a:t>
            </a:r>
          </a:p>
        </p:txBody>
      </p:sp>
      <p:sp>
        <p:nvSpPr>
          <p:cNvPr id="8" name="Rectangle 7"/>
          <p:cNvSpPr/>
          <p:nvPr/>
        </p:nvSpPr>
        <p:spPr>
          <a:xfrm>
            <a:off x="5156200" y="4607749"/>
            <a:ext cx="1244600" cy="26905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Pay Bills</a:t>
            </a:r>
          </a:p>
        </p:txBody>
      </p:sp>
      <p:sp>
        <p:nvSpPr>
          <p:cNvPr id="9" name="Rectangle 8"/>
          <p:cNvSpPr/>
          <p:nvPr/>
        </p:nvSpPr>
        <p:spPr>
          <a:xfrm>
            <a:off x="5153025" y="4953000"/>
            <a:ext cx="1244600" cy="314323"/>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Transfer Funds</a:t>
            </a:r>
          </a:p>
        </p:txBody>
      </p:sp>
      <p:sp>
        <p:nvSpPr>
          <p:cNvPr id="10" name="Rectangle 9"/>
          <p:cNvSpPr/>
          <p:nvPr/>
        </p:nvSpPr>
        <p:spPr>
          <a:xfrm>
            <a:off x="5156200" y="5333999"/>
            <a:ext cx="1244600" cy="30480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 Account</a:t>
            </a:r>
          </a:p>
        </p:txBody>
      </p:sp>
      <p:sp>
        <p:nvSpPr>
          <p:cNvPr id="11" name="Rectangle 10"/>
          <p:cNvSpPr/>
          <p:nvPr/>
        </p:nvSpPr>
        <p:spPr>
          <a:xfrm>
            <a:off x="5156200" y="5719702"/>
            <a:ext cx="1244600" cy="30480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a:t>
            </a:r>
          </a:p>
        </p:txBody>
      </p:sp>
      <p:sp>
        <p:nvSpPr>
          <p:cNvPr id="12" name="Rectangle 11"/>
          <p:cNvSpPr/>
          <p:nvPr/>
        </p:nvSpPr>
        <p:spPr>
          <a:xfrm>
            <a:off x="7010400" y="3820337"/>
            <a:ext cx="1276350" cy="348790"/>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Customer Profile</a:t>
            </a:r>
          </a:p>
        </p:txBody>
      </p:sp>
      <p:sp>
        <p:nvSpPr>
          <p:cNvPr id="13" name="Rectangle 12"/>
          <p:cNvSpPr/>
          <p:nvPr/>
        </p:nvSpPr>
        <p:spPr>
          <a:xfrm>
            <a:off x="7010400" y="4376205"/>
            <a:ext cx="1244600" cy="26905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Pay Bills</a:t>
            </a:r>
          </a:p>
        </p:txBody>
      </p:sp>
      <p:sp>
        <p:nvSpPr>
          <p:cNvPr id="14" name="Rectangle 13"/>
          <p:cNvSpPr/>
          <p:nvPr/>
        </p:nvSpPr>
        <p:spPr>
          <a:xfrm>
            <a:off x="7010400" y="4841051"/>
            <a:ext cx="1244600" cy="314323"/>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Transfer Funds</a:t>
            </a:r>
          </a:p>
        </p:txBody>
      </p:sp>
      <p:sp>
        <p:nvSpPr>
          <p:cNvPr id="15" name="Rectangle 14"/>
          <p:cNvSpPr/>
          <p:nvPr/>
        </p:nvSpPr>
        <p:spPr>
          <a:xfrm>
            <a:off x="7010400" y="5333998"/>
            <a:ext cx="1244600" cy="30480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 Account</a:t>
            </a:r>
          </a:p>
        </p:txBody>
      </p:sp>
      <p:sp>
        <p:nvSpPr>
          <p:cNvPr id="16" name="Rectangle 15"/>
          <p:cNvSpPr/>
          <p:nvPr/>
        </p:nvSpPr>
        <p:spPr>
          <a:xfrm>
            <a:off x="7010400" y="5791199"/>
            <a:ext cx="1244600" cy="304801"/>
          </a:xfrm>
          <a:prstGeom prst="rect">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a:t>
            </a:r>
          </a:p>
        </p:txBody>
      </p:sp>
      <p:sp>
        <p:nvSpPr>
          <p:cNvPr id="17" name="Right Arrow 16"/>
          <p:cNvSpPr/>
          <p:nvPr/>
        </p:nvSpPr>
        <p:spPr>
          <a:xfrm>
            <a:off x="6629400" y="4876800"/>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64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A </a:t>
            </a:r>
            <a:r>
              <a:rPr lang="en-CA" dirty="0"/>
              <a:t>Q</a:t>
            </a:r>
            <a:r>
              <a:rPr lang="en-CA" dirty="0" smtClean="0"/>
              <a:t>uick </a:t>
            </a:r>
            <a:r>
              <a:rPr lang="en-CA" dirty="0"/>
              <a:t>O</a:t>
            </a:r>
            <a:r>
              <a:rPr lang="en-CA" dirty="0" smtClean="0"/>
              <a:t>verview </a:t>
            </a:r>
            <a:r>
              <a:rPr lang="en-CA" dirty="0"/>
              <a:t>o</a:t>
            </a:r>
            <a:r>
              <a:rPr lang="en-CA" dirty="0" smtClean="0"/>
              <a:t>f Cloud Computing</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2</a:t>
            </a:fld>
            <a:endParaRPr lang="en-US"/>
          </a:p>
        </p:txBody>
      </p:sp>
    </p:spTree>
    <p:extLst>
      <p:ext uri="{BB962C8B-B14F-4D97-AF65-F5344CB8AC3E}">
        <p14:creationId xmlns:p14="http://schemas.microsoft.com/office/powerpoint/2010/main" val="55778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Embracing the </a:t>
            </a:r>
            <a:r>
              <a:rPr lang="en-US" dirty="0" smtClean="0"/>
              <a:t>API Economy</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20</a:t>
            </a:fld>
            <a:endParaRPr lang="en-US"/>
          </a:p>
        </p:txBody>
      </p:sp>
      <p:sp>
        <p:nvSpPr>
          <p:cNvPr id="3" name="Content Placeholder 2"/>
          <p:cNvSpPr>
            <a:spLocks noGrp="1"/>
          </p:cNvSpPr>
          <p:nvPr>
            <p:ph sz="quarter" idx="1"/>
          </p:nvPr>
        </p:nvSpPr>
        <p:spPr>
          <a:xfrm>
            <a:off x="304800" y="1447800"/>
            <a:ext cx="8382000" cy="4572000"/>
          </a:xfrm>
        </p:spPr>
        <p:txBody>
          <a:bodyPr>
            <a:noAutofit/>
          </a:bodyPr>
          <a:lstStyle/>
          <a:p>
            <a:pPr lvl="1"/>
            <a:r>
              <a:rPr lang="en-US" sz="1800" b="1" dirty="0" smtClean="0"/>
              <a:t>API </a:t>
            </a:r>
            <a:r>
              <a:rPr lang="en-US" sz="1800" b="1" dirty="0"/>
              <a:t>economy </a:t>
            </a:r>
            <a:r>
              <a:rPr lang="en-US" sz="1800" dirty="0"/>
              <a:t>is a general term that describes the way APIs can positively affect an organization's profitability</a:t>
            </a:r>
            <a:r>
              <a:rPr lang="en-US" sz="1800" dirty="0" smtClean="0"/>
              <a:t>.</a:t>
            </a:r>
          </a:p>
          <a:p>
            <a:pPr marL="320040" lvl="1" indent="0">
              <a:buNone/>
            </a:pPr>
            <a:endParaRPr lang="en-US" sz="1800" b="1" dirty="0" smtClean="0"/>
          </a:p>
          <a:p>
            <a:pPr lvl="1"/>
            <a:r>
              <a:rPr lang="en-US" sz="1800" b="1" dirty="0" smtClean="0"/>
              <a:t>API </a:t>
            </a:r>
            <a:r>
              <a:rPr lang="en-US" sz="1800" b="1" dirty="0"/>
              <a:t>management</a:t>
            </a:r>
            <a:r>
              <a:rPr lang="en-US" sz="1800" dirty="0"/>
              <a:t> is the process of publishing, documenting and overseeing application programming interfaces (</a:t>
            </a:r>
            <a:r>
              <a:rPr lang="en-US" sz="1800" b="1" dirty="0"/>
              <a:t>APIs</a:t>
            </a:r>
            <a:r>
              <a:rPr lang="en-US" sz="1800" dirty="0"/>
              <a:t>) in a secure, scalable environment</a:t>
            </a:r>
          </a:p>
          <a:p>
            <a:pPr lvl="1"/>
            <a:endParaRPr lang="en-US" sz="1800" b="1" dirty="0" smtClean="0"/>
          </a:p>
          <a:p>
            <a:pPr lvl="1"/>
            <a:r>
              <a:rPr lang="en-US" sz="1800" b="1" dirty="0" smtClean="0"/>
              <a:t>Web </a:t>
            </a:r>
            <a:r>
              <a:rPr lang="en-US" sz="1800" b="1" dirty="0"/>
              <a:t>Service API </a:t>
            </a:r>
            <a:r>
              <a:rPr lang="en-US" sz="1800" dirty="0"/>
              <a:t>establishes standard communication protocol which  allows systems based on different technologies to talk to each other via HTTP communication</a:t>
            </a:r>
          </a:p>
          <a:p>
            <a:pPr lvl="1"/>
            <a:endParaRPr lang="en-US" sz="1800" dirty="0" smtClean="0"/>
          </a:p>
          <a:p>
            <a:pPr lvl="1"/>
            <a:r>
              <a:rPr lang="en-US" sz="1800" b="1" dirty="0" smtClean="0"/>
              <a:t>Open APIs</a:t>
            </a:r>
            <a:r>
              <a:rPr lang="en-US" sz="1800" dirty="0" smtClean="0"/>
              <a:t> allows Banks to </a:t>
            </a:r>
            <a:r>
              <a:rPr lang="en-US" sz="1800" dirty="0"/>
              <a:t>partner up with </a:t>
            </a:r>
            <a:r>
              <a:rPr lang="en-US" sz="1800" dirty="0" err="1"/>
              <a:t>FinTech</a:t>
            </a:r>
            <a:r>
              <a:rPr lang="en-US" sz="1800" dirty="0"/>
              <a:t> </a:t>
            </a:r>
            <a:r>
              <a:rPr lang="en-US" sz="1800" dirty="0" smtClean="0"/>
              <a:t>companies instead of competing </a:t>
            </a:r>
            <a:r>
              <a:rPr lang="en-US" sz="1800" dirty="0" smtClean="0"/>
              <a:t>with them</a:t>
            </a:r>
            <a:endParaRPr lang="en-US" sz="1800" dirty="0"/>
          </a:p>
        </p:txBody>
      </p:sp>
      <p:pic>
        <p:nvPicPr>
          <p:cNvPr id="5122" name="Picture 2" descr="\\officescchome9.office.adroot.bmogc.net\scc9userdata$\ydong05\home\research\ap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800600"/>
            <a:ext cx="2293620" cy="152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67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Adopting </a:t>
            </a:r>
            <a:r>
              <a:rPr lang="en-US" dirty="0"/>
              <a:t>Agile </a:t>
            </a:r>
            <a:r>
              <a:rPr lang="en-US" dirty="0" smtClean="0"/>
              <a:t>Methodologies</a:t>
            </a:r>
            <a:endParaRPr lang="en-US" dirty="0"/>
          </a:p>
        </p:txBody>
      </p:sp>
      <p:sp>
        <p:nvSpPr>
          <p:cNvPr id="5" name="Slide Number Placeholder 4"/>
          <p:cNvSpPr>
            <a:spLocks noGrp="1"/>
          </p:cNvSpPr>
          <p:nvPr>
            <p:ph type="sldNum" sz="quarter" idx="12"/>
          </p:nvPr>
        </p:nvSpPr>
        <p:spPr/>
        <p:txBody>
          <a:bodyPr/>
          <a:lstStyle/>
          <a:p>
            <a:fld id="{17CA5EB4-DC24-4D58-BC90-9825B6B8CE8A}" type="slidenum">
              <a:rPr lang="en-US" smtClean="0"/>
              <a:t>21</a:t>
            </a:fld>
            <a:endParaRPr lang="en-US"/>
          </a:p>
        </p:txBody>
      </p:sp>
      <p:sp>
        <p:nvSpPr>
          <p:cNvPr id="3" name="Content Placeholder 2"/>
          <p:cNvSpPr>
            <a:spLocks noGrp="1"/>
          </p:cNvSpPr>
          <p:nvPr>
            <p:ph sz="quarter" idx="1"/>
          </p:nvPr>
        </p:nvSpPr>
        <p:spPr>
          <a:xfrm>
            <a:off x="0" y="1524000"/>
            <a:ext cx="5943600" cy="4572000"/>
          </a:xfrm>
        </p:spPr>
        <p:txBody>
          <a:bodyPr>
            <a:noAutofit/>
          </a:bodyPr>
          <a:lstStyle/>
          <a:p>
            <a:pPr marL="393192" lvl="1" indent="0">
              <a:buNone/>
            </a:pPr>
            <a:endParaRPr lang="en-US" sz="1800" dirty="0"/>
          </a:p>
          <a:p>
            <a:pPr marL="736092" lvl="1" indent="-342900">
              <a:buFont typeface="+mj-lt"/>
              <a:buAutoNum type="arabicPeriod"/>
            </a:pPr>
            <a:r>
              <a:rPr lang="en-US" sz="1800" dirty="0" smtClean="0"/>
              <a:t>Active </a:t>
            </a:r>
            <a:r>
              <a:rPr lang="en-US" sz="1800" dirty="0"/>
              <a:t>user involvement is </a:t>
            </a:r>
            <a:r>
              <a:rPr lang="en-US" sz="1800" dirty="0" smtClean="0"/>
              <a:t>imperative</a:t>
            </a:r>
            <a:endParaRPr lang="en-US" sz="1800" dirty="0"/>
          </a:p>
          <a:p>
            <a:pPr marL="736092" lvl="1" indent="-342900">
              <a:buFont typeface="+mj-lt"/>
              <a:buAutoNum type="arabicPeriod"/>
            </a:pPr>
            <a:r>
              <a:rPr lang="en-US" sz="1800" dirty="0" smtClean="0"/>
              <a:t> </a:t>
            </a:r>
            <a:r>
              <a:rPr lang="en-US" sz="1800" dirty="0"/>
              <a:t>The team must be empowered to make </a:t>
            </a:r>
            <a:r>
              <a:rPr lang="en-US" sz="1800" dirty="0" smtClean="0"/>
              <a:t>decisions</a:t>
            </a:r>
            <a:endParaRPr lang="en-US" sz="1800" dirty="0"/>
          </a:p>
          <a:p>
            <a:pPr marL="736092" lvl="1" indent="-342900">
              <a:buFont typeface="+mj-lt"/>
              <a:buAutoNum type="arabicPeriod"/>
            </a:pPr>
            <a:r>
              <a:rPr lang="en-US" sz="1800" dirty="0" smtClean="0"/>
              <a:t>Requirements </a:t>
            </a:r>
            <a:r>
              <a:rPr lang="en-US" sz="1800" dirty="0"/>
              <a:t>evolve but the timescale is </a:t>
            </a:r>
            <a:r>
              <a:rPr lang="en-US" sz="1800" i="1" dirty="0" smtClean="0"/>
              <a:t>fixed</a:t>
            </a:r>
            <a:endParaRPr lang="en-US" sz="1800" dirty="0"/>
          </a:p>
          <a:p>
            <a:pPr marL="736092" lvl="1" indent="-342900">
              <a:buFont typeface="+mj-lt"/>
              <a:buAutoNum type="arabicPeriod"/>
            </a:pPr>
            <a:r>
              <a:rPr lang="en-US" sz="1800" dirty="0" smtClean="0"/>
              <a:t>Capture </a:t>
            </a:r>
            <a:r>
              <a:rPr lang="en-US" sz="1800" dirty="0"/>
              <a:t>requirements at a high level; lightweight &amp; </a:t>
            </a:r>
            <a:r>
              <a:rPr lang="en-US" sz="1800" dirty="0" smtClean="0"/>
              <a:t>visual</a:t>
            </a:r>
            <a:endParaRPr lang="en-US" sz="1800" dirty="0"/>
          </a:p>
          <a:p>
            <a:pPr marL="736092" lvl="1" indent="-342900">
              <a:buFont typeface="+mj-lt"/>
              <a:buAutoNum type="arabicPeriod"/>
            </a:pPr>
            <a:r>
              <a:rPr lang="en-US" sz="1800" dirty="0" smtClean="0"/>
              <a:t>Develop </a:t>
            </a:r>
            <a:r>
              <a:rPr lang="en-US" sz="1800" dirty="0"/>
              <a:t>small, incremental releases and </a:t>
            </a:r>
            <a:r>
              <a:rPr lang="en-US" sz="1800" dirty="0" smtClean="0"/>
              <a:t>iterate</a:t>
            </a:r>
            <a:endParaRPr lang="en-US" sz="1800" dirty="0"/>
          </a:p>
          <a:p>
            <a:pPr marL="736092" lvl="1" indent="-342900">
              <a:buFont typeface="+mj-lt"/>
              <a:buAutoNum type="arabicPeriod"/>
            </a:pPr>
            <a:r>
              <a:rPr lang="en-US" sz="1800" dirty="0" smtClean="0"/>
              <a:t>Focus </a:t>
            </a:r>
            <a:r>
              <a:rPr lang="en-US" sz="1800" dirty="0"/>
              <a:t>on frequent delivery of </a:t>
            </a:r>
            <a:r>
              <a:rPr lang="en-US" sz="1800" dirty="0" smtClean="0"/>
              <a:t>products</a:t>
            </a:r>
            <a:endParaRPr lang="en-US" sz="1800" dirty="0"/>
          </a:p>
          <a:p>
            <a:pPr marL="736092" lvl="1" indent="-342900">
              <a:buFont typeface="+mj-lt"/>
              <a:buAutoNum type="arabicPeriod"/>
            </a:pPr>
            <a:r>
              <a:rPr lang="en-US" sz="1800" i="1" dirty="0" smtClean="0"/>
              <a:t>Complete</a:t>
            </a:r>
            <a:r>
              <a:rPr lang="en-US" sz="1800" i="1" dirty="0"/>
              <a:t> </a:t>
            </a:r>
            <a:r>
              <a:rPr lang="en-US" sz="1800" dirty="0"/>
              <a:t>each feature before moving on to the </a:t>
            </a:r>
            <a:r>
              <a:rPr lang="en-US" sz="1800" dirty="0" smtClean="0"/>
              <a:t>next</a:t>
            </a:r>
            <a:endParaRPr lang="en-US" sz="1800" dirty="0"/>
          </a:p>
          <a:p>
            <a:pPr marL="736092" lvl="1" indent="-342900">
              <a:buFont typeface="+mj-lt"/>
              <a:buAutoNum type="arabicPeriod"/>
            </a:pPr>
            <a:r>
              <a:rPr lang="en-US" sz="1800" dirty="0" smtClean="0"/>
              <a:t>Apply </a:t>
            </a:r>
            <a:r>
              <a:rPr lang="en-US" sz="1800" dirty="0"/>
              <a:t>the 80/20 </a:t>
            </a:r>
            <a:r>
              <a:rPr lang="en-US" sz="1800" dirty="0" smtClean="0"/>
              <a:t>rule</a:t>
            </a:r>
            <a:endParaRPr lang="en-US" sz="1800" dirty="0"/>
          </a:p>
          <a:p>
            <a:pPr marL="736092" lvl="1" indent="-342900">
              <a:buFont typeface="+mj-lt"/>
              <a:buAutoNum type="arabicPeriod"/>
            </a:pPr>
            <a:r>
              <a:rPr lang="en-US" sz="1800" dirty="0" smtClean="0"/>
              <a:t>Testing </a:t>
            </a:r>
            <a:r>
              <a:rPr lang="en-US" sz="1800" dirty="0"/>
              <a:t>is integrated throughout the project lifecycle – test early and </a:t>
            </a:r>
            <a:r>
              <a:rPr lang="en-US" sz="1800" dirty="0" smtClean="0"/>
              <a:t>often</a:t>
            </a:r>
            <a:endParaRPr lang="en-US" sz="1800" dirty="0"/>
          </a:p>
          <a:p>
            <a:pPr marL="736092" lvl="1" indent="-342900">
              <a:buFont typeface="+mj-lt"/>
              <a:buAutoNum type="arabicPeriod"/>
            </a:pPr>
            <a:r>
              <a:rPr lang="en-US" sz="1800" dirty="0" smtClean="0"/>
              <a:t>A </a:t>
            </a:r>
            <a:r>
              <a:rPr lang="en-US" sz="1800" dirty="0"/>
              <a:t>collaborative &amp; cooperative approach between all stakeholders is essential</a:t>
            </a:r>
          </a:p>
          <a:p>
            <a:endParaRPr lang="en-US" sz="1800" dirty="0"/>
          </a:p>
        </p:txBody>
      </p:sp>
      <p:pic>
        <p:nvPicPr>
          <p:cNvPr id="1032" name="Picture 8" descr="agile101-software-d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81200"/>
            <a:ext cx="4029076"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791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Dev + Ops </a:t>
            </a:r>
            <a:endParaRPr lang="en-US" dirty="0"/>
          </a:p>
        </p:txBody>
      </p:sp>
      <p:sp>
        <p:nvSpPr>
          <p:cNvPr id="7" name="Slide Number Placeholder 6"/>
          <p:cNvSpPr>
            <a:spLocks noGrp="1"/>
          </p:cNvSpPr>
          <p:nvPr>
            <p:ph type="sldNum" sz="quarter" idx="12"/>
          </p:nvPr>
        </p:nvSpPr>
        <p:spPr/>
        <p:txBody>
          <a:bodyPr/>
          <a:lstStyle/>
          <a:p>
            <a:fld id="{17CA5EB4-DC24-4D58-BC90-9825B6B8CE8A}" type="slidenum">
              <a:rPr lang="en-US" smtClean="0"/>
              <a:t>22</a:t>
            </a:fld>
            <a:endParaRPr lang="en-US"/>
          </a:p>
        </p:txBody>
      </p:sp>
      <p:pic>
        <p:nvPicPr>
          <p:cNvPr id="2052" name="Picture 4" descr="File:Dev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870" y="1143000"/>
            <a:ext cx="3319859"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439333"/>
            <a:ext cx="5486400" cy="1938992"/>
          </a:xfrm>
          <a:prstGeom prst="rect">
            <a:avLst/>
          </a:prstGeom>
          <a:noFill/>
        </p:spPr>
        <p:txBody>
          <a:bodyPr wrap="square" rtlCol="0">
            <a:spAutoFit/>
          </a:bodyPr>
          <a:lstStyle/>
          <a:p>
            <a:r>
              <a:rPr lang="en-US" sz="2000" b="1" dirty="0" smtClean="0"/>
              <a:t>Benefit </a:t>
            </a:r>
            <a:r>
              <a:rPr lang="en-US" sz="2000" b="1" dirty="0"/>
              <a:t>of </a:t>
            </a:r>
            <a:r>
              <a:rPr lang="en-US" sz="2000" b="1" dirty="0" err="1"/>
              <a:t>DevOPs</a:t>
            </a:r>
            <a:endParaRPr lang="en-US" sz="2000" b="1" dirty="0"/>
          </a:p>
          <a:p>
            <a:pPr marL="171450" indent="-171450">
              <a:buFont typeface="Arial" panose="020B0604020202020204" pitchFamily="34" charset="0"/>
              <a:buChar char="•"/>
            </a:pPr>
            <a:r>
              <a:rPr lang="en-US" sz="2000" dirty="0"/>
              <a:t>significantly </a:t>
            </a:r>
            <a:r>
              <a:rPr lang="en-US" sz="2000" dirty="0" smtClean="0"/>
              <a:t>shortens the time </a:t>
            </a:r>
            <a:r>
              <a:rPr lang="en-US" sz="2000" dirty="0"/>
              <a:t>to market</a:t>
            </a:r>
          </a:p>
          <a:p>
            <a:pPr marL="171450" indent="-171450">
              <a:buFont typeface="Arial" panose="020B0604020202020204" pitchFamily="34" charset="0"/>
              <a:buChar char="•"/>
            </a:pPr>
            <a:r>
              <a:rPr lang="en-US" sz="2000" dirty="0"/>
              <a:t>improved customer satisfaction</a:t>
            </a:r>
          </a:p>
          <a:p>
            <a:pPr marL="171450" indent="-171450">
              <a:buFont typeface="Arial" panose="020B0604020202020204" pitchFamily="34" charset="0"/>
              <a:buChar char="•"/>
            </a:pPr>
            <a:r>
              <a:rPr lang="en-US" sz="2000" dirty="0"/>
              <a:t>better product quality</a:t>
            </a:r>
          </a:p>
          <a:p>
            <a:pPr marL="171450" indent="-171450">
              <a:buFont typeface="Arial" panose="020B0604020202020204" pitchFamily="34" charset="0"/>
              <a:buChar char="•"/>
            </a:pPr>
            <a:r>
              <a:rPr lang="en-US" sz="2000" dirty="0"/>
              <a:t>more reliable releases</a:t>
            </a:r>
          </a:p>
          <a:p>
            <a:pPr marL="171450" indent="-171450">
              <a:buFont typeface="Arial" panose="020B0604020202020204" pitchFamily="34" charset="0"/>
              <a:buChar char="•"/>
            </a:pPr>
            <a:r>
              <a:rPr lang="en-US" sz="2000" dirty="0"/>
              <a:t>improved productivity and efficiency</a:t>
            </a:r>
          </a:p>
        </p:txBody>
      </p:sp>
      <p:sp>
        <p:nvSpPr>
          <p:cNvPr id="6" name="TextBox 5"/>
          <p:cNvSpPr txBox="1"/>
          <p:nvPr/>
        </p:nvSpPr>
        <p:spPr>
          <a:xfrm>
            <a:off x="592667" y="3832033"/>
            <a:ext cx="6629400" cy="2246769"/>
          </a:xfrm>
          <a:prstGeom prst="rect">
            <a:avLst/>
          </a:prstGeom>
          <a:noFill/>
        </p:spPr>
        <p:txBody>
          <a:bodyPr wrap="square" numCol="1" rtlCol="0">
            <a:spAutoFit/>
          </a:bodyPr>
          <a:lstStyle/>
          <a:p>
            <a:r>
              <a:rPr lang="en-US" sz="1400" b="1" dirty="0"/>
              <a:t>DevOps Toolset</a:t>
            </a:r>
          </a:p>
          <a:p>
            <a:pPr marL="171450" indent="-171450">
              <a:buFont typeface="Arial" panose="020B0604020202020204" pitchFamily="34" charset="0"/>
              <a:buChar char="•"/>
            </a:pPr>
            <a:r>
              <a:rPr lang="en-US" sz="1400" dirty="0"/>
              <a:t>Code </a:t>
            </a:r>
            <a:r>
              <a:rPr lang="en-US" sz="1400" dirty="0" smtClean="0"/>
              <a:t>—Eclipse</a:t>
            </a:r>
            <a:r>
              <a:rPr lang="en-US" sz="1400" dirty="0"/>
              <a:t>, </a:t>
            </a:r>
            <a:r>
              <a:rPr lang="en-US" sz="1400" dirty="0" err="1"/>
              <a:t>Intellij</a:t>
            </a:r>
            <a:r>
              <a:rPr lang="en-US" sz="1400" dirty="0"/>
              <a:t>, Visual Studio, SVN, </a:t>
            </a:r>
            <a:r>
              <a:rPr lang="en-US" sz="1400" dirty="0" err="1" smtClean="0"/>
              <a:t>Github</a:t>
            </a:r>
            <a:endParaRPr lang="en-US" sz="1400" dirty="0"/>
          </a:p>
          <a:p>
            <a:pPr marL="171450" indent="-171450">
              <a:buFont typeface="Arial" panose="020B0604020202020204" pitchFamily="34" charset="0"/>
              <a:buChar char="•"/>
            </a:pPr>
            <a:r>
              <a:rPr lang="en-US" sz="1400" dirty="0"/>
              <a:t>Build — </a:t>
            </a:r>
            <a:r>
              <a:rPr lang="en-US" sz="1400" dirty="0" smtClean="0"/>
              <a:t>Maven</a:t>
            </a:r>
            <a:r>
              <a:rPr lang="en-US" sz="1400" dirty="0"/>
              <a:t>, </a:t>
            </a:r>
            <a:r>
              <a:rPr lang="en-US" sz="1400" dirty="0" err="1"/>
              <a:t>Gradle</a:t>
            </a:r>
            <a:r>
              <a:rPr lang="en-US" sz="1400" dirty="0"/>
              <a:t>, Jenkins, </a:t>
            </a:r>
            <a:r>
              <a:rPr lang="en-US" sz="1400" dirty="0" smtClean="0"/>
              <a:t>Bamboo </a:t>
            </a:r>
            <a:endParaRPr lang="en-US" sz="1400" dirty="0"/>
          </a:p>
          <a:p>
            <a:pPr marL="171450" indent="-171450">
              <a:buFont typeface="Arial" panose="020B0604020202020204" pitchFamily="34" charset="0"/>
              <a:buChar char="•"/>
            </a:pPr>
            <a:r>
              <a:rPr lang="en-US" sz="1400" dirty="0"/>
              <a:t>Test </a:t>
            </a:r>
            <a:r>
              <a:rPr lang="en-US" sz="1400" dirty="0" smtClean="0"/>
              <a:t>— SOAPUI</a:t>
            </a:r>
            <a:r>
              <a:rPr lang="en-US" sz="1400" dirty="0"/>
              <a:t>, Load Runner, </a:t>
            </a:r>
            <a:r>
              <a:rPr lang="en-US" sz="1400" dirty="0" err="1"/>
              <a:t>Jmeter</a:t>
            </a:r>
            <a:r>
              <a:rPr lang="en-US" sz="1400" dirty="0"/>
              <a:t> , </a:t>
            </a:r>
            <a:r>
              <a:rPr lang="en-US" sz="1400" dirty="0" smtClean="0"/>
              <a:t>Selenium, </a:t>
            </a:r>
            <a:r>
              <a:rPr lang="en-US" sz="1400" dirty="0" err="1" smtClean="0"/>
              <a:t>Parasoft</a:t>
            </a:r>
            <a:r>
              <a:rPr lang="en-US" sz="1400" dirty="0" smtClean="0"/>
              <a:t> Service Virtualization, CA Lisa </a:t>
            </a:r>
            <a:endParaRPr lang="en-US" sz="1400" dirty="0"/>
          </a:p>
          <a:p>
            <a:pPr marL="171450" indent="-171450">
              <a:buFont typeface="Arial" panose="020B0604020202020204" pitchFamily="34" charset="0"/>
              <a:buChar char="•"/>
            </a:pPr>
            <a:r>
              <a:rPr lang="en-US" sz="1400" dirty="0"/>
              <a:t>Package — </a:t>
            </a:r>
            <a:r>
              <a:rPr lang="en-US" sz="1400" dirty="0" err="1" smtClean="0"/>
              <a:t>Artifactories</a:t>
            </a:r>
            <a:r>
              <a:rPr lang="en-US" sz="1400" dirty="0"/>
              <a:t>, Solaris Packaging,  Nexus, </a:t>
            </a:r>
            <a:r>
              <a:rPr lang="en-US" sz="1400" dirty="0" err="1" smtClean="0"/>
              <a:t>Archiva</a:t>
            </a:r>
            <a:r>
              <a:rPr lang="en-US" sz="1400" dirty="0"/>
              <a:t>	</a:t>
            </a:r>
          </a:p>
          <a:p>
            <a:pPr marL="171450" indent="-171450">
              <a:buFont typeface="Arial" panose="020B0604020202020204" pitchFamily="34" charset="0"/>
              <a:buChar char="•"/>
            </a:pPr>
            <a:r>
              <a:rPr lang="en-US" sz="1400" dirty="0"/>
              <a:t>Release </a:t>
            </a:r>
            <a:r>
              <a:rPr lang="en-US" sz="1400" dirty="0" smtClean="0"/>
              <a:t>—</a:t>
            </a:r>
            <a:r>
              <a:rPr lang="en-US" sz="1400" dirty="0" err="1" smtClean="0"/>
              <a:t>Automic</a:t>
            </a:r>
            <a:r>
              <a:rPr lang="en-US" sz="1400" dirty="0"/>
              <a:t>, </a:t>
            </a:r>
            <a:r>
              <a:rPr lang="en-US" sz="1400" dirty="0" err="1"/>
              <a:t>BuildMaster</a:t>
            </a:r>
            <a:r>
              <a:rPr lang="en-US" sz="1400" dirty="0"/>
              <a:t>,  Puppet, Visual </a:t>
            </a:r>
            <a:r>
              <a:rPr lang="en-US" sz="1400" dirty="0" smtClean="0"/>
              <a:t>Studio</a:t>
            </a:r>
            <a:endParaRPr lang="en-US" sz="1400" dirty="0"/>
          </a:p>
          <a:p>
            <a:pPr marL="171450" indent="-171450">
              <a:buFont typeface="Arial" panose="020B0604020202020204" pitchFamily="34" charset="0"/>
              <a:buChar char="•"/>
            </a:pPr>
            <a:r>
              <a:rPr lang="en-US" sz="1400" dirty="0"/>
              <a:t>Configure </a:t>
            </a:r>
            <a:r>
              <a:rPr lang="en-US" sz="1400" dirty="0" smtClean="0"/>
              <a:t>—</a:t>
            </a:r>
            <a:r>
              <a:rPr lang="en-US" sz="1400" dirty="0" err="1" smtClean="0"/>
              <a:t>Ansible</a:t>
            </a:r>
            <a:r>
              <a:rPr lang="en-US" sz="1400" dirty="0"/>
              <a:t>, Chef, Puppet, </a:t>
            </a:r>
            <a:r>
              <a:rPr lang="en-US" sz="1400" dirty="0" err="1" smtClean="0"/>
              <a:t>SaltStack</a:t>
            </a:r>
            <a:endParaRPr lang="en-US" sz="1400" dirty="0" smtClean="0"/>
          </a:p>
          <a:p>
            <a:pPr marL="171450" indent="-171450">
              <a:buFont typeface="Arial" panose="020B0604020202020204" pitchFamily="34" charset="0"/>
              <a:buChar char="•"/>
            </a:pPr>
            <a:r>
              <a:rPr lang="en-US" sz="1400" dirty="0" smtClean="0"/>
              <a:t>Container Management- Docker, </a:t>
            </a:r>
            <a:r>
              <a:rPr lang="en-US" sz="1400" dirty="0" err="1" smtClean="0"/>
              <a:t>Kubernete</a:t>
            </a:r>
            <a:r>
              <a:rPr lang="en-US" sz="1400" dirty="0" smtClean="0"/>
              <a:t>, </a:t>
            </a:r>
            <a:r>
              <a:rPr lang="en-US" sz="1400" dirty="0" err="1" smtClean="0"/>
              <a:t>Openshift</a:t>
            </a:r>
            <a:endParaRPr lang="en-US" sz="1400" dirty="0"/>
          </a:p>
          <a:p>
            <a:pPr marL="171450" indent="-171450">
              <a:buFont typeface="Arial" panose="020B0604020202020204" pitchFamily="34" charset="0"/>
              <a:buChar char="•"/>
            </a:pPr>
            <a:r>
              <a:rPr lang="en-US" sz="1400" dirty="0"/>
              <a:t>Monitor — </a:t>
            </a:r>
            <a:r>
              <a:rPr lang="en-US" sz="1400" dirty="0" err="1" smtClean="0"/>
              <a:t>Jprofiler</a:t>
            </a:r>
            <a:r>
              <a:rPr lang="en-US" sz="1400" dirty="0"/>
              <a:t>, </a:t>
            </a:r>
            <a:r>
              <a:rPr lang="en-US" sz="1400" dirty="0" err="1"/>
              <a:t>Dynatrace</a:t>
            </a:r>
            <a:r>
              <a:rPr lang="en-US" sz="1400" dirty="0"/>
              <a:t>, Code </a:t>
            </a:r>
            <a:r>
              <a:rPr lang="en-US" sz="1400" dirty="0" smtClean="0"/>
              <a:t>Analyst</a:t>
            </a:r>
            <a:endParaRPr lang="en-US" sz="1400" dirty="0"/>
          </a:p>
          <a:p>
            <a:endParaRPr lang="en-US" sz="1400" dirty="0"/>
          </a:p>
        </p:txBody>
      </p:sp>
    </p:spTree>
    <p:extLst>
      <p:ext uri="{BB962C8B-B14F-4D97-AF65-F5344CB8AC3E}">
        <p14:creationId xmlns:p14="http://schemas.microsoft.com/office/powerpoint/2010/main" val="330691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a:t>
            </a:r>
            <a:r>
              <a:rPr lang="en-US" dirty="0" smtClean="0"/>
              <a:t>and Cloud</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23</a:t>
            </a:fld>
            <a:endParaRPr lang="en-US"/>
          </a:p>
        </p:txBody>
      </p:sp>
      <p:sp>
        <p:nvSpPr>
          <p:cNvPr id="3" name="Content Placeholder 2"/>
          <p:cNvSpPr>
            <a:spLocks noGrp="1"/>
          </p:cNvSpPr>
          <p:nvPr>
            <p:ph sz="quarter" idx="1"/>
          </p:nvPr>
        </p:nvSpPr>
        <p:spPr/>
        <p:txBody>
          <a:bodyPr>
            <a:normAutofit/>
          </a:bodyPr>
          <a:lstStyle/>
          <a:p>
            <a:pPr lvl="1"/>
            <a:r>
              <a:rPr lang="en-US" sz="2800" dirty="0" smtClean="0"/>
              <a:t>Container </a:t>
            </a:r>
            <a:r>
              <a:rPr lang="en-US" sz="2800" dirty="0"/>
              <a:t>vs. VM</a:t>
            </a:r>
          </a:p>
          <a:p>
            <a:pPr marL="320040" lvl="1" indent="0">
              <a:buNone/>
            </a:pPr>
            <a:endParaRPr lang="en-US" sz="1800" dirty="0" smtClean="0"/>
          </a:p>
          <a:p>
            <a:pPr lvl="1"/>
            <a:endParaRPr lang="en-US" sz="1800" b="1" dirty="0"/>
          </a:p>
          <a:p>
            <a:pPr lvl="1"/>
            <a:endParaRPr lang="en-US" sz="1800" b="1" dirty="0" smtClean="0"/>
          </a:p>
          <a:p>
            <a:pPr lvl="1"/>
            <a:endParaRPr lang="en-US" sz="1800" b="1" dirty="0" smtClean="0"/>
          </a:p>
          <a:p>
            <a:pPr lvl="1"/>
            <a:endParaRPr lang="en-US" sz="1800" b="1" dirty="0"/>
          </a:p>
          <a:p>
            <a:pPr lvl="1"/>
            <a:endParaRPr lang="en-US" sz="1800" b="1" dirty="0" smtClean="0"/>
          </a:p>
          <a:p>
            <a:pPr lvl="1"/>
            <a:endParaRPr lang="en-US" sz="1800" b="1" dirty="0"/>
          </a:p>
          <a:p>
            <a:pPr lvl="1"/>
            <a:endParaRPr lang="en-US" sz="1800" b="1" dirty="0" smtClean="0"/>
          </a:p>
          <a:p>
            <a:pPr lvl="1"/>
            <a:endParaRPr lang="en-US" sz="1800" b="1" dirty="0"/>
          </a:p>
          <a:p>
            <a:pPr lvl="1"/>
            <a:r>
              <a:rPr lang="en-US" sz="1800" b="1" dirty="0" smtClean="0"/>
              <a:t>Docker</a:t>
            </a:r>
            <a:r>
              <a:rPr lang="en-US" sz="1800" dirty="0"/>
              <a:t> is a tool designed to make it easier to create, deploy, and run applications by using containers.</a:t>
            </a:r>
          </a:p>
          <a:p>
            <a:pPr marL="393192" lvl="1" indent="0">
              <a:buNone/>
            </a:pPr>
            <a:endParaRPr lang="en-US" sz="1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3" t="15164" r="-823" b="9873"/>
          <a:stretch/>
        </p:blipFill>
        <p:spPr bwMode="auto">
          <a:xfrm>
            <a:off x="1557866" y="2209800"/>
            <a:ext cx="6062133" cy="237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Image result for dock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5181600"/>
            <a:ext cx="1622782"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15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a:t>
            </a:r>
            <a:r>
              <a:rPr lang="en-US" dirty="0"/>
              <a:t>and Cloud</a:t>
            </a:r>
          </a:p>
        </p:txBody>
      </p:sp>
      <p:sp>
        <p:nvSpPr>
          <p:cNvPr id="5" name="Slide Number Placeholder 4"/>
          <p:cNvSpPr>
            <a:spLocks noGrp="1"/>
          </p:cNvSpPr>
          <p:nvPr>
            <p:ph type="sldNum" sz="quarter" idx="12"/>
          </p:nvPr>
        </p:nvSpPr>
        <p:spPr/>
        <p:txBody>
          <a:bodyPr/>
          <a:lstStyle/>
          <a:p>
            <a:fld id="{17CA5EB4-DC24-4D58-BC90-9825B6B8CE8A}" type="slidenum">
              <a:rPr lang="en-US" smtClean="0"/>
              <a:t>24</a:t>
            </a:fld>
            <a:endParaRPr lang="en-US"/>
          </a:p>
        </p:txBody>
      </p:sp>
      <p:sp>
        <p:nvSpPr>
          <p:cNvPr id="3" name="Content Placeholder 2"/>
          <p:cNvSpPr>
            <a:spLocks noGrp="1"/>
          </p:cNvSpPr>
          <p:nvPr>
            <p:ph sz="quarter" idx="1"/>
          </p:nvPr>
        </p:nvSpPr>
        <p:spPr>
          <a:xfrm>
            <a:off x="838200" y="1524000"/>
            <a:ext cx="7772400" cy="4572000"/>
          </a:xfrm>
        </p:spPr>
        <p:txBody>
          <a:bodyPr>
            <a:normAutofit/>
          </a:bodyPr>
          <a:lstStyle/>
          <a:p>
            <a:pPr lvl="1"/>
            <a:r>
              <a:rPr lang="en-US" dirty="0" smtClean="0"/>
              <a:t>Why </a:t>
            </a:r>
            <a:r>
              <a:rPr lang="en-US" dirty="0"/>
              <a:t>Dockers Containers?</a:t>
            </a:r>
          </a:p>
          <a:p>
            <a:pPr lvl="2"/>
            <a:r>
              <a:rPr lang="en-US" sz="1800" dirty="0"/>
              <a:t>It facilitates the adoption of </a:t>
            </a:r>
            <a:r>
              <a:rPr lang="en-US" sz="1800" dirty="0" err="1"/>
              <a:t>Microservices</a:t>
            </a:r>
            <a:endParaRPr lang="en-US" sz="1800" dirty="0"/>
          </a:p>
          <a:p>
            <a:pPr lvl="2"/>
            <a:r>
              <a:rPr lang="en-US" sz="1800" dirty="0"/>
              <a:t>It is made for Continuous Integration and Continuous Deployment </a:t>
            </a:r>
          </a:p>
          <a:p>
            <a:pPr lvl="2"/>
            <a:r>
              <a:rPr lang="en-US" sz="1800" dirty="0"/>
              <a:t>It is born for Cloud – All major Cloud Vendors offers Docker integration as a PaaS Service. </a:t>
            </a:r>
          </a:p>
          <a:p>
            <a:pPr lvl="1"/>
            <a:r>
              <a:rPr lang="en-US" dirty="0"/>
              <a:t>The App Delivery Cycle Evolution:</a:t>
            </a:r>
          </a:p>
          <a:p>
            <a:pPr marL="393192" lvl="1" indent="0">
              <a:buNone/>
            </a:pPr>
            <a:endParaRPr lang="en-US" dirty="0"/>
          </a:p>
        </p:txBody>
      </p:sp>
      <p:pic>
        <p:nvPicPr>
          <p:cNvPr id="6" name="Picture 5"/>
          <p:cNvPicPr>
            <a:picLocks noChangeAspect="1"/>
          </p:cNvPicPr>
          <p:nvPr/>
        </p:nvPicPr>
        <p:blipFill rotWithShape="1">
          <a:blip r:embed="rId2"/>
          <a:srcRect l="15833" t="35185" r="12499" b="30741"/>
          <a:stretch/>
        </p:blipFill>
        <p:spPr>
          <a:xfrm>
            <a:off x="762000" y="3810000"/>
            <a:ext cx="7749208" cy="2072463"/>
          </a:xfrm>
          <a:prstGeom prst="rect">
            <a:avLst/>
          </a:prstGeom>
        </p:spPr>
      </p:pic>
    </p:spTree>
    <p:extLst>
      <p:ext uri="{BB962C8B-B14F-4D97-AF65-F5344CB8AC3E}">
        <p14:creationId xmlns:p14="http://schemas.microsoft.com/office/powerpoint/2010/main" val="1360665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Adoption in Banking Industry</a:t>
            </a:r>
          </a:p>
        </p:txBody>
      </p:sp>
      <p:sp>
        <p:nvSpPr>
          <p:cNvPr id="3" name="Slide Number Placeholder 2"/>
          <p:cNvSpPr>
            <a:spLocks noGrp="1"/>
          </p:cNvSpPr>
          <p:nvPr>
            <p:ph type="sldNum" sz="quarter" idx="12"/>
          </p:nvPr>
        </p:nvSpPr>
        <p:spPr/>
        <p:txBody>
          <a:bodyPr/>
          <a:lstStyle/>
          <a:p>
            <a:fld id="{17CA5EB4-DC24-4D58-BC90-9825B6B8CE8A}" type="slidenum">
              <a:rPr lang="en-US" smtClean="0"/>
              <a:t>25</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569" t="15585" r="6249" b="10689"/>
          <a:stretch/>
        </p:blipFill>
        <p:spPr bwMode="auto">
          <a:xfrm>
            <a:off x="973777" y="1981200"/>
            <a:ext cx="345274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4935" r="6960" b="12537"/>
          <a:stretch/>
        </p:blipFill>
        <p:spPr bwMode="auto">
          <a:xfrm>
            <a:off x="4926780" y="2071255"/>
            <a:ext cx="3486707" cy="4177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6248400"/>
            <a:ext cx="7651487" cy="584775"/>
          </a:xfrm>
          <a:prstGeom prst="rect">
            <a:avLst/>
          </a:prstGeom>
          <a:noFill/>
        </p:spPr>
        <p:txBody>
          <a:bodyPr wrap="square" rtlCol="0">
            <a:spAutoFit/>
          </a:bodyPr>
          <a:lstStyle/>
          <a:p>
            <a:r>
              <a:rPr lang="en-US" sz="1600" dirty="0"/>
              <a:t>Source: </a:t>
            </a:r>
            <a:r>
              <a:rPr lang="en-US" sz="1600" dirty="0">
                <a:hlinkClick r:id="rId4"/>
              </a:rPr>
              <a:t>https://www.eiuperspectives.economist.com</a:t>
            </a:r>
            <a:endParaRPr lang="en-US" sz="1600" dirty="0"/>
          </a:p>
          <a:p>
            <a:endParaRPr lang="en-US" sz="1600" dirty="0"/>
          </a:p>
        </p:txBody>
      </p:sp>
    </p:spTree>
    <p:extLst>
      <p:ext uri="{BB962C8B-B14F-4D97-AF65-F5344CB8AC3E}">
        <p14:creationId xmlns:p14="http://schemas.microsoft.com/office/powerpoint/2010/main" val="951771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Bank ‘s Dream Tech Team</a:t>
            </a:r>
          </a:p>
        </p:txBody>
      </p:sp>
      <p:sp>
        <p:nvSpPr>
          <p:cNvPr id="4" name="Slide Number Placeholder 3"/>
          <p:cNvSpPr>
            <a:spLocks noGrp="1"/>
          </p:cNvSpPr>
          <p:nvPr>
            <p:ph type="sldNum" sz="quarter" idx="12"/>
          </p:nvPr>
        </p:nvSpPr>
        <p:spPr/>
        <p:txBody>
          <a:bodyPr/>
          <a:lstStyle/>
          <a:p>
            <a:fld id="{17CA5EB4-DC24-4D58-BC90-9825B6B8CE8A}" type="slidenum">
              <a:rPr lang="en-US" smtClean="0"/>
              <a:t>26</a:t>
            </a:fld>
            <a:endParaRPr lang="en-US"/>
          </a:p>
        </p:txBody>
      </p:sp>
      <p:sp>
        <p:nvSpPr>
          <p:cNvPr id="3" name="Content Placeholder 2"/>
          <p:cNvSpPr>
            <a:spLocks noGrp="1"/>
          </p:cNvSpPr>
          <p:nvPr>
            <p:ph sz="quarter" idx="1"/>
          </p:nvPr>
        </p:nvSpPr>
        <p:spPr/>
        <p:txBody>
          <a:bodyPr/>
          <a:lstStyle/>
          <a:p>
            <a:r>
              <a:rPr lang="en-US" dirty="0"/>
              <a:t>Restful API Developer</a:t>
            </a:r>
          </a:p>
          <a:p>
            <a:r>
              <a:rPr lang="en-US" dirty="0"/>
              <a:t>Domain Driven Design and </a:t>
            </a:r>
            <a:r>
              <a:rPr lang="en-US" dirty="0" err="1"/>
              <a:t>Microservices</a:t>
            </a:r>
            <a:r>
              <a:rPr lang="en-US" dirty="0"/>
              <a:t> </a:t>
            </a:r>
            <a:r>
              <a:rPr lang="en-US" dirty="0" smtClean="0"/>
              <a:t> Application Designer</a:t>
            </a:r>
            <a:endParaRPr lang="en-US" dirty="0"/>
          </a:p>
          <a:p>
            <a:r>
              <a:rPr lang="en-US" dirty="0"/>
              <a:t>Agile methodology </a:t>
            </a:r>
            <a:r>
              <a:rPr lang="en-US" dirty="0" smtClean="0"/>
              <a:t>Mentor</a:t>
            </a:r>
            <a:endParaRPr lang="en-US" dirty="0"/>
          </a:p>
          <a:p>
            <a:r>
              <a:rPr lang="en-US" dirty="0"/>
              <a:t>Continuous Integration and Continues Deployment  </a:t>
            </a:r>
            <a:r>
              <a:rPr lang="en-US" dirty="0" err="1"/>
              <a:t>Devops</a:t>
            </a:r>
            <a:endParaRPr lang="en-US" dirty="0"/>
          </a:p>
          <a:p>
            <a:r>
              <a:rPr lang="en-US" dirty="0"/>
              <a:t>Container Management Expert</a:t>
            </a:r>
          </a:p>
          <a:p>
            <a:r>
              <a:rPr lang="en-US" dirty="0"/>
              <a:t>CLOUD ARCHITECT</a:t>
            </a:r>
          </a:p>
          <a:p>
            <a:endParaRPr lang="en-US" dirty="0"/>
          </a:p>
        </p:txBody>
      </p:sp>
      <p:pic>
        <p:nvPicPr>
          <p:cNvPr id="4098" name="Picture 2" descr="Image result for dream 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211" y="3810000"/>
            <a:ext cx="4583663"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811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Cloud Computing Career Outlook</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27</a:t>
            </a:fld>
            <a:endParaRPr lang="en-US"/>
          </a:p>
        </p:txBody>
      </p:sp>
      <p:sp>
        <p:nvSpPr>
          <p:cNvPr id="3" name="Content Placeholder 2"/>
          <p:cNvSpPr>
            <a:spLocks noGrp="1"/>
          </p:cNvSpPr>
          <p:nvPr>
            <p:ph sz="quarter" idx="1"/>
          </p:nvPr>
        </p:nvSpPr>
        <p:spPr>
          <a:xfrm>
            <a:off x="457200" y="1935480"/>
            <a:ext cx="4572000" cy="4084320"/>
          </a:xfrm>
        </p:spPr>
        <p:txBody>
          <a:bodyPr>
            <a:normAutofit/>
          </a:bodyPr>
          <a:lstStyle/>
          <a:p>
            <a:r>
              <a:rPr lang="en-US" sz="1800" b="1" dirty="0"/>
              <a:t>The Hiring Scale is 76 for jobs that require cloud computing skill sets, with the average job post staying open 47 days.</a:t>
            </a:r>
            <a:r>
              <a:rPr lang="en-US" sz="1800" dirty="0"/>
              <a:t> </a:t>
            </a:r>
            <a:endParaRPr lang="en-US" sz="1800" dirty="0" smtClean="0"/>
          </a:p>
          <a:p>
            <a:endParaRPr lang="en-US" sz="1800" b="1" dirty="0" smtClean="0"/>
          </a:p>
          <a:p>
            <a:endParaRPr lang="en-US" sz="1800" b="1" dirty="0" smtClean="0"/>
          </a:p>
          <a:p>
            <a:endParaRPr lang="en-US" sz="1800" b="1" dirty="0" smtClean="0"/>
          </a:p>
          <a:p>
            <a:endParaRPr lang="en-US" sz="1800" b="1" dirty="0" smtClean="0"/>
          </a:p>
          <a:p>
            <a:pPr marL="0" indent="0">
              <a:buNone/>
            </a:pPr>
            <a:endParaRPr lang="en-US" sz="1800" b="1" dirty="0" smtClean="0"/>
          </a:p>
          <a:p>
            <a:r>
              <a:rPr lang="en-US" sz="1800" b="1" dirty="0"/>
              <a:t>Average compensation for cloud computing jobs is $129,743 making it the most lucrative of all specialties in </a:t>
            </a:r>
            <a:r>
              <a:rPr lang="en-US" sz="1800" b="1" dirty="0" smtClean="0"/>
              <a:t>2017</a:t>
            </a:r>
          </a:p>
          <a:p>
            <a:endParaRPr lang="en-US" sz="1800" b="1"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76600"/>
            <a:ext cx="4038600" cy="123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Tech Functions With The Highest Average Compensation In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0926" r="18981"/>
          <a:stretch/>
        </p:blipFill>
        <p:spPr bwMode="auto">
          <a:xfrm>
            <a:off x="4927600" y="1905000"/>
            <a:ext cx="3981491"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3267" y="6019800"/>
            <a:ext cx="9067800" cy="1107996"/>
          </a:xfrm>
          <a:prstGeom prst="rect">
            <a:avLst/>
          </a:prstGeom>
          <a:noFill/>
        </p:spPr>
        <p:txBody>
          <a:bodyPr wrap="square" rtlCol="0">
            <a:spAutoFit/>
          </a:bodyPr>
          <a:lstStyle/>
          <a:p>
            <a:r>
              <a:rPr lang="en-CA" sz="1200" b="1" dirty="0">
                <a:hlinkClick r:id="rId4"/>
              </a:rPr>
              <a:t>https://www.forbes.com/sites/louiscolumbus/2016/03/18/where-cloud-computing-jobs-are-in-2016/#</a:t>
            </a:r>
            <a:r>
              <a:rPr lang="en-CA" sz="1200" b="1" dirty="0" smtClean="0">
                <a:hlinkClick r:id="rId4"/>
              </a:rPr>
              <a:t>2a7ef1f11a60</a:t>
            </a:r>
            <a:endParaRPr lang="en-CA" sz="1200" b="1" dirty="0"/>
          </a:p>
          <a:p>
            <a:r>
              <a:rPr lang="en-CA" sz="1200" b="1" dirty="0">
                <a:hlinkClick r:id="rId5"/>
              </a:rPr>
              <a:t>https://www.forbes.com/sites/louiscolumbus/2017/04/30/cloud-computing-skills-pay-the-most-according-to-computerworld/#</a:t>
            </a:r>
            <a:r>
              <a:rPr lang="en-CA" sz="1200" b="1" dirty="0" smtClean="0">
                <a:hlinkClick r:id="rId5"/>
              </a:rPr>
              <a:t>5b78550e5183</a:t>
            </a:r>
            <a:endParaRPr lang="en-CA" sz="1200" b="1" dirty="0" smtClean="0"/>
          </a:p>
          <a:p>
            <a:endParaRPr lang="en-CA" sz="1200" b="1" dirty="0"/>
          </a:p>
          <a:p>
            <a:endParaRPr lang="en-CA" dirty="0"/>
          </a:p>
        </p:txBody>
      </p:sp>
    </p:spTree>
    <p:extLst>
      <p:ext uri="{BB962C8B-B14F-4D97-AF65-F5344CB8AC3E}">
        <p14:creationId xmlns:p14="http://schemas.microsoft.com/office/powerpoint/2010/main" val="438132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The In-demand cloud skills in 2017</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28</a:t>
            </a:fld>
            <a:endParaRPr lang="en-US"/>
          </a:p>
        </p:txBody>
      </p:sp>
      <p:sp>
        <p:nvSpPr>
          <p:cNvPr id="3" name="Content Placeholder 2"/>
          <p:cNvSpPr>
            <a:spLocks noGrp="1"/>
          </p:cNvSpPr>
          <p:nvPr>
            <p:ph sz="quarter" idx="1"/>
          </p:nvPr>
        </p:nvSpPr>
        <p:spPr/>
        <p:txBody>
          <a:bodyPr/>
          <a:lstStyle/>
          <a:p>
            <a:r>
              <a:rPr lang="en-CA" dirty="0" smtClean="0"/>
              <a:t>Application Security</a:t>
            </a:r>
          </a:p>
          <a:p>
            <a:r>
              <a:rPr lang="en-CA" dirty="0" smtClean="0"/>
              <a:t>Containers</a:t>
            </a:r>
          </a:p>
          <a:p>
            <a:r>
              <a:rPr lang="en-CA" dirty="0" smtClean="0"/>
              <a:t>Enterprise Cloud Migration</a:t>
            </a:r>
          </a:p>
          <a:p>
            <a:r>
              <a:rPr lang="en-CA" dirty="0" smtClean="0"/>
              <a:t>Cloud Enterprise Application Development</a:t>
            </a:r>
          </a:p>
          <a:p>
            <a:r>
              <a:rPr lang="en-CA" dirty="0"/>
              <a:t>Database and Big </a:t>
            </a:r>
            <a:r>
              <a:rPr lang="en-CA" dirty="0" smtClean="0"/>
              <a:t>Data</a:t>
            </a:r>
          </a:p>
          <a:p>
            <a:pPr marL="0" indent="0">
              <a:buNone/>
            </a:pPr>
            <a:endParaRPr lang="en-CA" dirty="0"/>
          </a:p>
          <a:p>
            <a:pPr marL="0" indent="0">
              <a:buNone/>
            </a:pPr>
            <a:endParaRPr lang="en-CA" sz="1400" dirty="0" smtClean="0"/>
          </a:p>
          <a:p>
            <a:pPr marL="0" indent="0">
              <a:buNone/>
            </a:pPr>
            <a:endParaRPr lang="en-CA" sz="1400" dirty="0"/>
          </a:p>
          <a:p>
            <a:pPr marL="0" indent="0">
              <a:buNone/>
            </a:pPr>
            <a:endParaRPr lang="en-CA" sz="1400" dirty="0" smtClean="0"/>
          </a:p>
          <a:p>
            <a:pPr marL="0" indent="0">
              <a:buNone/>
            </a:pPr>
            <a:endParaRPr lang="en-CA" sz="1400" dirty="0"/>
          </a:p>
          <a:p>
            <a:pPr marL="0" indent="0">
              <a:buNone/>
            </a:pPr>
            <a:r>
              <a:rPr lang="en-CA" sz="1400" dirty="0" smtClean="0"/>
              <a:t>https</a:t>
            </a:r>
            <a:r>
              <a:rPr lang="en-CA" sz="1400" dirty="0"/>
              <a:t>://www.cloudcomputing-news.net/news/2017/feb/23/top-five-demand-cloud-skills-2017/</a:t>
            </a:r>
          </a:p>
        </p:txBody>
      </p:sp>
      <p:pic>
        <p:nvPicPr>
          <p:cNvPr id="3074" name="Picture 2" descr="\\officescchome9.office.adroot.bmogc.net\scc9userdata$\ydong05\home\research\skill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2915" y="3505200"/>
            <a:ext cx="3367617" cy="183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7501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Top Cloud Computing Certificates	</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29</a:t>
            </a:fld>
            <a:endParaRPr lang="en-US"/>
          </a:p>
        </p:txBody>
      </p:sp>
      <p:sp>
        <p:nvSpPr>
          <p:cNvPr id="3" name="Content Placeholder 2"/>
          <p:cNvSpPr>
            <a:spLocks noGrp="1"/>
          </p:cNvSpPr>
          <p:nvPr>
            <p:ph sz="quarter" idx="1"/>
          </p:nvPr>
        </p:nvSpPr>
        <p:spPr/>
        <p:txBody>
          <a:bodyPr>
            <a:normAutofit/>
          </a:bodyPr>
          <a:lstStyle/>
          <a:p>
            <a:r>
              <a:rPr lang="en-CA" sz="2400" dirty="0"/>
              <a:t>AWS Certification</a:t>
            </a:r>
          </a:p>
          <a:p>
            <a:r>
              <a:rPr lang="en-CA" sz="2400" dirty="0"/>
              <a:t>Google Cloud Platform </a:t>
            </a:r>
            <a:r>
              <a:rPr lang="en-CA" sz="2400" dirty="0" smtClean="0"/>
              <a:t>Cloud Academy</a:t>
            </a:r>
            <a:endParaRPr lang="en-CA" sz="2400" dirty="0"/>
          </a:p>
          <a:p>
            <a:r>
              <a:rPr lang="en-CA" sz="2400" dirty="0"/>
              <a:t>Microsoft Azure Certifications</a:t>
            </a:r>
          </a:p>
          <a:p>
            <a:r>
              <a:rPr lang="en-CA" sz="2400" dirty="0"/>
              <a:t>IBM Certified Solution Advisor -- Cloud Computing Architecture</a:t>
            </a:r>
          </a:p>
          <a:p>
            <a:r>
              <a:rPr lang="en-CA" sz="2400" dirty="0"/>
              <a:t>IBM Certified Solution Architect -- Cloud Computing Infrastructure</a:t>
            </a:r>
          </a:p>
          <a:p>
            <a:r>
              <a:rPr lang="en-CA" sz="2400" dirty="0"/>
              <a:t>VMware Certified Professional (VCP)</a:t>
            </a:r>
          </a:p>
          <a:p>
            <a:r>
              <a:rPr lang="en-CA" sz="2400" dirty="0"/>
              <a:t>Certified Cloud Professional (CCP)</a:t>
            </a:r>
          </a:p>
          <a:p>
            <a:pPr marL="0" indent="0">
              <a:buNone/>
            </a:pPr>
            <a:endParaRPr lang="en-CA" sz="1200" dirty="0" smtClean="0"/>
          </a:p>
          <a:p>
            <a:pPr marL="0" indent="0">
              <a:buNone/>
            </a:pPr>
            <a:endParaRPr lang="en-CA" sz="1200" dirty="0"/>
          </a:p>
          <a:p>
            <a:pPr marL="0" indent="0">
              <a:buNone/>
            </a:pPr>
            <a:r>
              <a:rPr lang="en-CA" sz="1200" dirty="0" smtClean="0"/>
              <a:t>http</a:t>
            </a:r>
            <a:r>
              <a:rPr lang="en-CA" sz="1200" dirty="0"/>
              <a:t>://searchcloudcomputing.techtarget.com/feature/Are-you-on-the-right-cloud-computing-career-path</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886200"/>
            <a:ext cx="1930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106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a:t>
            </a:r>
          </a:p>
        </p:txBody>
      </p:sp>
      <p:sp>
        <p:nvSpPr>
          <p:cNvPr id="4" name="Slide Number Placeholder 3"/>
          <p:cNvSpPr>
            <a:spLocks noGrp="1"/>
          </p:cNvSpPr>
          <p:nvPr>
            <p:ph type="sldNum" sz="quarter" idx="12"/>
          </p:nvPr>
        </p:nvSpPr>
        <p:spPr/>
        <p:txBody>
          <a:bodyPr/>
          <a:lstStyle/>
          <a:p>
            <a:fld id="{17CA5EB4-DC24-4D58-BC90-9825B6B8CE8A}" type="slidenum">
              <a:rPr lang="en-US" smtClean="0"/>
              <a:t>3</a:t>
            </a:fld>
            <a:endParaRPr lang="en-US"/>
          </a:p>
        </p:txBody>
      </p:sp>
      <p:sp>
        <p:nvSpPr>
          <p:cNvPr id="3" name="Content Placeholder 2"/>
          <p:cNvSpPr>
            <a:spLocks noGrp="1"/>
          </p:cNvSpPr>
          <p:nvPr>
            <p:ph sz="quarter" idx="1"/>
          </p:nvPr>
        </p:nvSpPr>
        <p:spPr/>
        <p:txBody>
          <a:bodyPr/>
          <a:lstStyle/>
          <a:p>
            <a:r>
              <a:rPr lang="en-US" dirty="0"/>
              <a:t>Cloud computing is a model for enabling </a:t>
            </a:r>
            <a:r>
              <a:rPr lang="en-US" u="sng" dirty="0"/>
              <a:t>ubiquitous</a:t>
            </a:r>
            <a:r>
              <a:rPr lang="en-US" dirty="0"/>
              <a:t>, </a:t>
            </a:r>
            <a:r>
              <a:rPr lang="en-US" u="sng" dirty="0"/>
              <a:t>convenient</a:t>
            </a:r>
            <a:r>
              <a:rPr lang="en-US" dirty="0"/>
              <a:t>, </a:t>
            </a:r>
            <a:r>
              <a:rPr lang="en-US" u="sng" dirty="0"/>
              <a:t>on-demand</a:t>
            </a:r>
            <a:r>
              <a:rPr lang="en-US" dirty="0"/>
              <a:t> network access to a </a:t>
            </a:r>
            <a:r>
              <a:rPr lang="en-US" u="sng" dirty="0"/>
              <a:t>shared pool</a:t>
            </a:r>
            <a:r>
              <a:rPr lang="en-US" dirty="0"/>
              <a:t> of </a:t>
            </a:r>
            <a:r>
              <a:rPr lang="en-US" u="sng" dirty="0"/>
              <a:t>configurable</a:t>
            </a:r>
            <a:r>
              <a:rPr lang="en-US" dirty="0"/>
              <a:t> computing resources (e.g., networks, servers, storage, applications, and services) that can be </a:t>
            </a:r>
            <a:r>
              <a:rPr lang="en-US" u="sng" dirty="0"/>
              <a:t>rapidly provisioned </a:t>
            </a:r>
            <a:r>
              <a:rPr lang="en-US" dirty="0"/>
              <a:t>and released with </a:t>
            </a:r>
            <a:r>
              <a:rPr lang="en-US" u="sng" dirty="0"/>
              <a:t>minimal management effort</a:t>
            </a:r>
            <a:r>
              <a:rPr lang="en-US" dirty="0"/>
              <a:t> or </a:t>
            </a:r>
            <a:r>
              <a:rPr lang="en-US" u="sng" dirty="0"/>
              <a:t>service provider interaction</a:t>
            </a:r>
            <a:r>
              <a:rPr lang="en-US" dirty="0"/>
              <a:t>. </a:t>
            </a:r>
          </a:p>
          <a:p>
            <a:pPr marL="0" indent="0">
              <a:buNone/>
            </a:pPr>
            <a:endParaRPr lang="en-US" dirty="0"/>
          </a:p>
          <a:p>
            <a:pPr marL="0" indent="0">
              <a:buNone/>
            </a:pPr>
            <a:r>
              <a:rPr lang="en-US" sz="1600" dirty="0"/>
              <a:t>	</a:t>
            </a:r>
            <a:r>
              <a:rPr lang="en-US" sz="1600" dirty="0" smtClean="0"/>
              <a:t>			National </a:t>
            </a:r>
            <a:r>
              <a:rPr lang="en-US" sz="1600" dirty="0"/>
              <a:t>Institute of Standards and Technology</a:t>
            </a:r>
          </a:p>
        </p:txBody>
      </p:sp>
      <p:pic>
        <p:nvPicPr>
          <p:cNvPr id="10242" name="Picture 2" descr="Image result for definition clip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114800"/>
            <a:ext cx="2163512"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27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AWS – the place where your Cloud Computing career takes off</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30</a:t>
            </a:fld>
            <a:endParaRPr lang="en-US"/>
          </a:p>
        </p:txBody>
      </p:sp>
      <p:sp>
        <p:nvSpPr>
          <p:cNvPr id="3" name="Content Placeholder 2"/>
          <p:cNvSpPr>
            <a:spLocks noGrp="1"/>
          </p:cNvSpPr>
          <p:nvPr>
            <p:ph sz="quarter" idx="1"/>
          </p:nvPr>
        </p:nvSpPr>
        <p:spPr/>
        <p:txBody>
          <a:bodyPr/>
          <a:lstStyle/>
          <a:p>
            <a:r>
              <a:rPr lang="en-CA" dirty="0" smtClean="0"/>
              <a:t>Offers the most comprehensive Cloud Computing Platform and Cloud Computing Services</a:t>
            </a:r>
          </a:p>
          <a:p>
            <a:r>
              <a:rPr lang="en-CA" dirty="0" smtClean="0"/>
              <a:t>Offers the most user friendly GUI interface</a:t>
            </a:r>
          </a:p>
          <a:p>
            <a:r>
              <a:rPr lang="en-CA" dirty="0" smtClean="0"/>
              <a:t>Has the best documentations and learning resources</a:t>
            </a:r>
          </a:p>
          <a:p>
            <a:r>
              <a:rPr lang="en-CA" dirty="0" smtClean="0"/>
              <a:t>Offers one </a:t>
            </a:r>
            <a:r>
              <a:rPr lang="en-CA" dirty="0"/>
              <a:t>y</a:t>
            </a:r>
            <a:r>
              <a:rPr lang="en-CA" dirty="0" smtClean="0"/>
              <a:t>ear of </a:t>
            </a:r>
            <a:r>
              <a:rPr lang="en-CA" dirty="0"/>
              <a:t>f</a:t>
            </a:r>
            <a:r>
              <a:rPr lang="en-CA" dirty="0" smtClean="0"/>
              <a:t>ree </a:t>
            </a:r>
            <a:r>
              <a:rPr lang="en-CA" dirty="0"/>
              <a:t>a</a:t>
            </a:r>
            <a:r>
              <a:rPr lang="en-CA" dirty="0" smtClean="0"/>
              <a:t>ccess to most of the Platform Services, perfect for learning and practicing</a:t>
            </a:r>
          </a:p>
          <a:p>
            <a:r>
              <a:rPr lang="en-CA" dirty="0" smtClean="0"/>
              <a:t>Most recognized Certification System</a:t>
            </a:r>
          </a:p>
          <a:p>
            <a:pPr marL="0" indent="0">
              <a:buNone/>
            </a:pPr>
            <a:endParaRPr lang="en-CA" dirty="0" smtClean="0"/>
          </a:p>
        </p:txBody>
      </p:sp>
      <p:pic>
        <p:nvPicPr>
          <p:cNvPr id="1028" name="Picture 4" descr="Image result for aws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953000"/>
            <a:ext cx="3429000" cy="139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98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31</a:t>
            </a:fld>
            <a:endParaRPr lang="en-US"/>
          </a:p>
        </p:txBody>
      </p:sp>
      <p:sp>
        <p:nvSpPr>
          <p:cNvPr id="3" name="Content Placeholder 2"/>
          <p:cNvSpPr>
            <a:spLocks noGrp="1"/>
          </p:cNvSpPr>
          <p:nvPr>
            <p:ph sz="quarter" idx="1"/>
          </p:nvPr>
        </p:nvSpPr>
        <p:spPr/>
        <p:txBody>
          <a:bodyPr>
            <a:normAutofit/>
          </a:bodyPr>
          <a:lstStyle/>
          <a:p>
            <a:r>
              <a:rPr lang="en-CA" sz="2400" dirty="0" smtClean="0"/>
              <a:t>Today, Banks and Financial Institutions are challenged by outdated Technology &amp; Operation model</a:t>
            </a:r>
          </a:p>
          <a:p>
            <a:r>
              <a:rPr lang="en-CA" sz="2400" dirty="0" smtClean="0"/>
              <a:t>The Rise of Fintech poses further threats on Banks business model, and the their ability to react to the dynamics of the Market</a:t>
            </a:r>
          </a:p>
          <a:p>
            <a:r>
              <a:rPr lang="en-CA" sz="2400" dirty="0" smtClean="0"/>
              <a:t>Cloud Computing brings a new breed of Technologies, Application Design Patterns, and Operational Methodologies, becomes vital to Bank’s survival and growth</a:t>
            </a:r>
          </a:p>
          <a:p>
            <a:pPr marL="0" indent="0">
              <a:buNone/>
            </a:pPr>
            <a:r>
              <a:rPr lang="en-CA" sz="2400" dirty="0" smtClean="0"/>
              <a:t> </a:t>
            </a:r>
            <a:endParaRPr lang="en-CA" sz="2400" dirty="0"/>
          </a:p>
        </p:txBody>
      </p:sp>
      <p:pic>
        <p:nvPicPr>
          <p:cNvPr id="13316" name="Picture 4" descr="Image result for summa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1202" y="4267200"/>
            <a:ext cx="3005138" cy="207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106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a:t>
            </a:r>
          </a:p>
        </p:txBody>
      </p:sp>
      <p:sp>
        <p:nvSpPr>
          <p:cNvPr id="4" name="Slide Number Placeholder 3"/>
          <p:cNvSpPr>
            <a:spLocks noGrp="1"/>
          </p:cNvSpPr>
          <p:nvPr>
            <p:ph type="sldNum" sz="quarter" idx="12"/>
          </p:nvPr>
        </p:nvSpPr>
        <p:spPr/>
        <p:txBody>
          <a:bodyPr/>
          <a:lstStyle/>
          <a:p>
            <a:fld id="{17CA5EB4-DC24-4D58-BC90-9825B6B8CE8A}" type="slidenum">
              <a:rPr lang="en-US" smtClean="0"/>
              <a:t>32</a:t>
            </a:fld>
            <a:endParaRPr lang="en-US"/>
          </a:p>
        </p:txBody>
      </p:sp>
      <p:sp>
        <p:nvSpPr>
          <p:cNvPr id="3" name="Content Placeholder 2"/>
          <p:cNvSpPr>
            <a:spLocks noGrp="1"/>
          </p:cNvSpPr>
          <p:nvPr>
            <p:ph sz="quarter" idx="1"/>
          </p:nvPr>
        </p:nvSpPr>
        <p:spPr/>
        <p:txBody>
          <a:bodyPr numCol="2">
            <a:normAutofit/>
          </a:bodyPr>
          <a:lstStyle/>
          <a:p>
            <a:r>
              <a:rPr lang="en-US" sz="2800" dirty="0"/>
              <a:t>VM (Virtual Machine)</a:t>
            </a:r>
          </a:p>
          <a:p>
            <a:r>
              <a:rPr lang="en-US" sz="2800" dirty="0"/>
              <a:t>Scale Up, Scale Out, Auto Scaling</a:t>
            </a:r>
          </a:p>
          <a:p>
            <a:r>
              <a:rPr lang="en-US" sz="2800" dirty="0"/>
              <a:t>HA (High Availability)</a:t>
            </a:r>
          </a:p>
          <a:p>
            <a:r>
              <a:rPr lang="en-US" sz="2800" dirty="0"/>
              <a:t>DR(Disaster Recovery)</a:t>
            </a:r>
          </a:p>
          <a:p>
            <a:r>
              <a:rPr lang="en-US" sz="2800" dirty="0"/>
              <a:t>VPC (Virtual Private Cloud)</a:t>
            </a:r>
          </a:p>
          <a:p>
            <a:r>
              <a:rPr lang="en-US" sz="2800" dirty="0"/>
              <a:t>Load Balancer</a:t>
            </a:r>
          </a:p>
          <a:p>
            <a:r>
              <a:rPr lang="en-US" sz="2800" dirty="0"/>
              <a:t>Container</a:t>
            </a:r>
          </a:p>
          <a:p>
            <a:r>
              <a:rPr lang="en-US" sz="2800" dirty="0" err="1"/>
              <a:t>Iaas</a:t>
            </a:r>
            <a:r>
              <a:rPr lang="en-US" sz="2800" dirty="0"/>
              <a:t>, </a:t>
            </a:r>
            <a:r>
              <a:rPr lang="en-US" sz="2800" dirty="0" err="1"/>
              <a:t>Paas</a:t>
            </a:r>
            <a:r>
              <a:rPr lang="en-US" sz="2800" dirty="0"/>
              <a:t>, </a:t>
            </a:r>
            <a:r>
              <a:rPr lang="en-US" sz="2800" dirty="0" err="1"/>
              <a:t>Saas</a:t>
            </a:r>
            <a:r>
              <a:rPr lang="en-US" sz="2800" dirty="0"/>
              <a:t>, </a:t>
            </a:r>
            <a:r>
              <a:rPr lang="en-US" sz="2800" dirty="0" err="1"/>
              <a:t>Caas</a:t>
            </a:r>
            <a:endParaRPr lang="en-US" sz="2800" dirty="0"/>
          </a:p>
          <a:p>
            <a:r>
              <a:rPr lang="en-US" sz="2800" dirty="0"/>
              <a:t>Proxy &amp; Reverse Proxy</a:t>
            </a:r>
          </a:p>
          <a:p>
            <a:r>
              <a:rPr lang="en-US" sz="2800" dirty="0"/>
              <a:t>DNS</a:t>
            </a:r>
          </a:p>
          <a:p>
            <a:r>
              <a:rPr lang="en-US" sz="2800" dirty="0"/>
              <a:t>SSL</a:t>
            </a:r>
          </a:p>
          <a:p>
            <a:r>
              <a:rPr lang="en-US" sz="2800" dirty="0" smtClean="0"/>
              <a:t>NAS</a:t>
            </a:r>
          </a:p>
          <a:p>
            <a:r>
              <a:rPr lang="en-US" sz="2800" dirty="0" smtClean="0"/>
              <a:t>HSM</a:t>
            </a:r>
          </a:p>
          <a:p>
            <a:endParaRPr lang="en-US" sz="2800" dirty="0"/>
          </a:p>
          <a:p>
            <a:pPr marL="0" indent="0">
              <a:buNone/>
            </a:pPr>
            <a:endParaRPr lang="en-US" sz="2800" dirty="0"/>
          </a:p>
          <a:p>
            <a:endParaRPr lang="en-US" dirty="0"/>
          </a:p>
        </p:txBody>
      </p:sp>
    </p:spTree>
    <p:extLst>
      <p:ext uri="{BB962C8B-B14F-4D97-AF65-F5344CB8AC3E}">
        <p14:creationId xmlns:p14="http://schemas.microsoft.com/office/powerpoint/2010/main" val="681848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Keywords</a:t>
            </a:r>
          </a:p>
        </p:txBody>
      </p:sp>
      <p:sp>
        <p:nvSpPr>
          <p:cNvPr id="4" name="Slide Number Placeholder 3"/>
          <p:cNvSpPr>
            <a:spLocks noGrp="1"/>
          </p:cNvSpPr>
          <p:nvPr>
            <p:ph type="sldNum" sz="quarter" idx="12"/>
          </p:nvPr>
        </p:nvSpPr>
        <p:spPr/>
        <p:txBody>
          <a:bodyPr/>
          <a:lstStyle/>
          <a:p>
            <a:fld id="{17CA5EB4-DC24-4D58-BC90-9825B6B8CE8A}" type="slidenum">
              <a:rPr lang="en-US" smtClean="0"/>
              <a:t>33</a:t>
            </a:fld>
            <a:endParaRPr lang="en-US"/>
          </a:p>
        </p:txBody>
      </p:sp>
      <p:sp>
        <p:nvSpPr>
          <p:cNvPr id="3" name="Content Placeholder 2"/>
          <p:cNvSpPr>
            <a:spLocks noGrp="1"/>
          </p:cNvSpPr>
          <p:nvPr>
            <p:ph sz="quarter" idx="1"/>
          </p:nvPr>
        </p:nvSpPr>
        <p:spPr/>
        <p:txBody>
          <a:bodyPr numCol="2">
            <a:normAutofit fontScale="92500" lnSpcReduction="10000"/>
          </a:bodyPr>
          <a:lstStyle/>
          <a:p>
            <a:r>
              <a:rPr lang="en-CA" dirty="0" err="1"/>
              <a:t>Devops</a:t>
            </a:r>
            <a:endParaRPr lang="en-CA" dirty="0"/>
          </a:p>
          <a:p>
            <a:r>
              <a:rPr lang="en-CA" dirty="0"/>
              <a:t>Microservices</a:t>
            </a:r>
          </a:p>
          <a:p>
            <a:r>
              <a:rPr lang="en-CA" dirty="0"/>
              <a:t>Domain Driven Design</a:t>
            </a:r>
          </a:p>
          <a:p>
            <a:r>
              <a:rPr lang="en-CA" dirty="0"/>
              <a:t>Docker</a:t>
            </a:r>
          </a:p>
          <a:p>
            <a:r>
              <a:rPr lang="en-CA" dirty="0" err="1" smtClean="0"/>
              <a:t>Dockerhub</a:t>
            </a:r>
            <a:endParaRPr lang="en-CA" dirty="0" smtClean="0"/>
          </a:p>
          <a:p>
            <a:r>
              <a:rPr lang="en-CA" dirty="0" err="1" smtClean="0"/>
              <a:t>Openshift</a:t>
            </a:r>
            <a:endParaRPr lang="en-CA" dirty="0"/>
          </a:p>
          <a:p>
            <a:r>
              <a:rPr lang="en-CA" dirty="0" err="1"/>
              <a:t>Github</a:t>
            </a:r>
            <a:endParaRPr lang="en-CA" dirty="0"/>
          </a:p>
          <a:p>
            <a:r>
              <a:rPr lang="en-CA" dirty="0"/>
              <a:t>Chef</a:t>
            </a:r>
          </a:p>
          <a:p>
            <a:r>
              <a:rPr lang="en-CA" dirty="0"/>
              <a:t>Chef recipe</a:t>
            </a:r>
          </a:p>
          <a:p>
            <a:r>
              <a:rPr lang="en-CA" dirty="0"/>
              <a:t>Agile</a:t>
            </a:r>
          </a:p>
          <a:p>
            <a:r>
              <a:rPr lang="en-CA" dirty="0" smtClean="0"/>
              <a:t>Scrum</a:t>
            </a:r>
          </a:p>
          <a:p>
            <a:r>
              <a:rPr lang="en-CA" dirty="0" smtClean="0"/>
              <a:t>TDD(Test </a:t>
            </a:r>
            <a:r>
              <a:rPr lang="en-CA" dirty="0"/>
              <a:t>Driven Development)</a:t>
            </a:r>
          </a:p>
          <a:p>
            <a:r>
              <a:rPr lang="en-CA" dirty="0"/>
              <a:t>CI (Continuous Integration)</a:t>
            </a:r>
          </a:p>
          <a:p>
            <a:r>
              <a:rPr lang="en-CA" dirty="0"/>
              <a:t>CD(Continuous delivery)</a:t>
            </a:r>
          </a:p>
          <a:p>
            <a:r>
              <a:rPr lang="en-CA" dirty="0"/>
              <a:t>Build System</a:t>
            </a:r>
          </a:p>
          <a:p>
            <a:r>
              <a:rPr lang="en-CA" dirty="0"/>
              <a:t>Maven</a:t>
            </a:r>
          </a:p>
          <a:p>
            <a:r>
              <a:rPr lang="en-CA" dirty="0" err="1"/>
              <a:t>Gradle</a:t>
            </a:r>
            <a:endParaRPr lang="en-CA" dirty="0"/>
          </a:p>
          <a:p>
            <a:r>
              <a:rPr lang="en-CA" dirty="0"/>
              <a:t>Restful API</a:t>
            </a:r>
          </a:p>
          <a:p>
            <a:r>
              <a:rPr lang="en-CA" dirty="0"/>
              <a:t>API Gateway</a:t>
            </a:r>
          </a:p>
          <a:p>
            <a:r>
              <a:rPr lang="en-CA" dirty="0"/>
              <a:t>Block Chain</a:t>
            </a:r>
          </a:p>
          <a:p>
            <a:endParaRPr lang="en-CA" dirty="0"/>
          </a:p>
        </p:txBody>
      </p:sp>
    </p:spTree>
    <p:extLst>
      <p:ext uri="{BB962C8B-B14F-4D97-AF65-F5344CB8AC3E}">
        <p14:creationId xmlns:p14="http://schemas.microsoft.com/office/powerpoint/2010/main" val="2745800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143000"/>
          </a:xfrm>
        </p:spPr>
        <p:txBody>
          <a:bodyPr>
            <a:noAutofit/>
          </a:bodyPr>
          <a:lstStyle/>
          <a:p>
            <a:r>
              <a:rPr lang="en-US" dirty="0"/>
              <a:t>The Characteristic of </a:t>
            </a:r>
            <a:r>
              <a:rPr lang="en-US" dirty="0" smtClean="0"/>
              <a:t>Cloud Computing</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4</a:t>
            </a:fld>
            <a:endParaRPr lang="en-US"/>
          </a:p>
        </p:txBody>
      </p:sp>
      <p:sp>
        <p:nvSpPr>
          <p:cNvPr id="3" name="Content Placeholder 2"/>
          <p:cNvSpPr>
            <a:spLocks noGrp="1"/>
          </p:cNvSpPr>
          <p:nvPr>
            <p:ph sz="quarter" idx="1"/>
          </p:nvPr>
        </p:nvSpPr>
        <p:spPr/>
        <p:txBody>
          <a:bodyPr>
            <a:noAutofit/>
          </a:bodyPr>
          <a:lstStyle/>
          <a:p>
            <a:endParaRPr lang="en-US" sz="3200" dirty="0" smtClean="0"/>
          </a:p>
          <a:p>
            <a:r>
              <a:rPr lang="en-US" sz="3200" dirty="0" smtClean="0"/>
              <a:t>On-demand </a:t>
            </a:r>
            <a:r>
              <a:rPr lang="en-US" sz="3200" dirty="0"/>
              <a:t>self-service. </a:t>
            </a:r>
          </a:p>
          <a:p>
            <a:r>
              <a:rPr lang="en-US" sz="3200" dirty="0"/>
              <a:t>Broad network access. </a:t>
            </a:r>
          </a:p>
          <a:p>
            <a:r>
              <a:rPr lang="en-US" sz="3200" dirty="0"/>
              <a:t>Resource pooling. </a:t>
            </a:r>
          </a:p>
          <a:p>
            <a:r>
              <a:rPr lang="en-US" sz="3200" dirty="0"/>
              <a:t>Rapid elasticity. </a:t>
            </a:r>
          </a:p>
          <a:p>
            <a:r>
              <a:rPr lang="en-US" sz="3200" dirty="0"/>
              <a:t>Measured service. </a:t>
            </a:r>
          </a:p>
        </p:txBody>
      </p:sp>
      <p:pic>
        <p:nvPicPr>
          <p:cNvPr id="9218" name="Picture 2" descr="Image result for Cloud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324225"/>
            <a:ext cx="4328572"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66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Cloud Models</a:t>
            </a:r>
          </a:p>
        </p:txBody>
      </p:sp>
      <p:sp>
        <p:nvSpPr>
          <p:cNvPr id="3" name="Slide Number Placeholder 2"/>
          <p:cNvSpPr>
            <a:spLocks noGrp="1"/>
          </p:cNvSpPr>
          <p:nvPr>
            <p:ph type="sldNum" sz="quarter" idx="12"/>
          </p:nvPr>
        </p:nvSpPr>
        <p:spPr/>
        <p:txBody>
          <a:bodyPr/>
          <a:lstStyle/>
          <a:p>
            <a:fld id="{17CA5EB4-DC24-4D58-BC90-9825B6B8CE8A}" type="slidenum">
              <a:rPr lang="en-US" smtClean="0"/>
              <a:t>5</a:t>
            </a:fld>
            <a:endParaRPr lang="en-US"/>
          </a:p>
        </p:txBody>
      </p:sp>
      <p:pic>
        <p:nvPicPr>
          <p:cNvPr id="1026" name="Picture 2" descr="https://stack247.files.wordpress.com/2015/05/azure-on-premises-vs-iaas-vs-paas-vs-saas.png"/>
          <p:cNvPicPr>
            <a:picLocks noChangeAspect="1" noChangeArrowheads="1"/>
          </p:cNvPicPr>
          <p:nvPr/>
        </p:nvPicPr>
        <p:blipFill rotWithShape="1">
          <a:blip r:embed="rId3">
            <a:extLst>
              <a:ext uri="{28A0092B-C50C-407E-A947-70E740481C1C}">
                <a14:useLocalDpi xmlns:a14="http://schemas.microsoft.com/office/drawing/2010/main" val="0"/>
              </a:ext>
            </a:extLst>
          </a:blip>
          <a:srcRect t="13462"/>
          <a:stretch/>
        </p:blipFill>
        <p:spPr bwMode="auto">
          <a:xfrm>
            <a:off x="228600" y="1520990"/>
            <a:ext cx="8725403" cy="419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32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143000"/>
          </a:xfrm>
        </p:spPr>
        <p:txBody>
          <a:bodyPr>
            <a:normAutofit fontScale="90000"/>
          </a:bodyPr>
          <a:lstStyle/>
          <a:p>
            <a:r>
              <a:rPr lang="en-US" dirty="0" smtClean="0"/>
              <a:t>Public Cloud vs. Private Cloud vs. Hybrid Cloud</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6</a:t>
            </a:fld>
            <a:endParaRPr lang="en-US"/>
          </a:p>
        </p:txBody>
      </p:sp>
      <p:pic>
        <p:nvPicPr>
          <p:cNvPr id="1031" name="Picture 7" descr="Image result for public cloud vs private cloud vs hybrid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33600"/>
            <a:ext cx="762000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829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Cloud Provider</a:t>
            </a:r>
          </a:p>
        </p:txBody>
      </p:sp>
      <p:sp>
        <p:nvSpPr>
          <p:cNvPr id="3" name="Slide Number Placeholder 2"/>
          <p:cNvSpPr>
            <a:spLocks noGrp="1"/>
          </p:cNvSpPr>
          <p:nvPr>
            <p:ph type="sldNum" sz="quarter" idx="12"/>
          </p:nvPr>
        </p:nvSpPr>
        <p:spPr/>
        <p:txBody>
          <a:bodyPr/>
          <a:lstStyle/>
          <a:p>
            <a:fld id="{17CA5EB4-DC24-4D58-BC90-9825B6B8CE8A}" type="slidenum">
              <a:rPr lang="en-US" smtClean="0"/>
              <a:t>7</a:t>
            </a:fld>
            <a:endParaRPr lang="en-US"/>
          </a:p>
        </p:txBody>
      </p:sp>
      <p:pic>
        <p:nvPicPr>
          <p:cNvPr id="14338" name="Picture 2" descr="Image result for cloud computing adoption by industry  2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8153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64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7772400" cy="1143000"/>
          </a:xfrm>
        </p:spPr>
        <p:txBody>
          <a:bodyPr>
            <a:noAutofit/>
          </a:bodyPr>
          <a:lstStyle/>
          <a:p>
            <a:r>
              <a:rPr lang="en-US" dirty="0" smtClean="0"/>
              <a:t>Banks are challenged from two fronts</a:t>
            </a:r>
            <a:endParaRPr lang="en-US" dirty="0"/>
          </a:p>
        </p:txBody>
      </p:sp>
      <p:sp>
        <p:nvSpPr>
          <p:cNvPr id="4" name="Slide Number Placeholder 3"/>
          <p:cNvSpPr>
            <a:spLocks noGrp="1"/>
          </p:cNvSpPr>
          <p:nvPr>
            <p:ph type="sldNum" sz="quarter" idx="12"/>
          </p:nvPr>
        </p:nvSpPr>
        <p:spPr/>
        <p:txBody>
          <a:bodyPr/>
          <a:lstStyle/>
          <a:p>
            <a:fld id="{17CA5EB4-DC24-4D58-BC90-9825B6B8CE8A}" type="slidenum">
              <a:rPr lang="en-US" smtClean="0"/>
              <a:t>8</a:t>
            </a:fld>
            <a:endParaRPr lang="en-US"/>
          </a:p>
        </p:txBody>
      </p:sp>
      <p:sp>
        <p:nvSpPr>
          <p:cNvPr id="3" name="Content Placeholder 2"/>
          <p:cNvSpPr>
            <a:spLocks noGrp="1"/>
          </p:cNvSpPr>
          <p:nvPr>
            <p:ph sz="quarter" idx="1"/>
          </p:nvPr>
        </p:nvSpPr>
        <p:spPr/>
        <p:txBody>
          <a:bodyPr>
            <a:normAutofit/>
          </a:bodyPr>
          <a:lstStyle/>
          <a:p>
            <a:endParaRPr lang="en-US" sz="3200" dirty="0" smtClean="0"/>
          </a:p>
          <a:p>
            <a:r>
              <a:rPr lang="en-US" sz="3200" dirty="0" smtClean="0"/>
              <a:t>Technological </a:t>
            </a:r>
            <a:r>
              <a:rPr lang="en-US" sz="3200" dirty="0" smtClean="0"/>
              <a:t>&amp; </a:t>
            </a:r>
            <a:r>
              <a:rPr lang="en-US" sz="3200" dirty="0" smtClean="0"/>
              <a:t>Operational Challenges</a:t>
            </a:r>
            <a:endParaRPr lang="en-US" sz="3200" dirty="0"/>
          </a:p>
          <a:p>
            <a:endParaRPr lang="en-US" sz="3200" dirty="0" smtClean="0"/>
          </a:p>
          <a:p>
            <a:endParaRPr lang="en-US" sz="3200" dirty="0"/>
          </a:p>
          <a:p>
            <a:endParaRPr lang="en-US" sz="3200" dirty="0" smtClean="0"/>
          </a:p>
          <a:p>
            <a:r>
              <a:rPr lang="en-US" sz="3200" dirty="0" smtClean="0"/>
              <a:t>Business Challenges</a:t>
            </a:r>
            <a:endParaRPr lang="en-US" sz="3200" dirty="0"/>
          </a:p>
          <a:p>
            <a:pPr marL="0" indent="0">
              <a:buNone/>
            </a:pP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35350"/>
            <a:ext cx="36195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137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Technological &amp; Operational Challenges</a:t>
            </a:r>
            <a:endParaRPr lang="en-CA" dirty="0"/>
          </a:p>
        </p:txBody>
      </p:sp>
      <p:sp>
        <p:nvSpPr>
          <p:cNvPr id="4" name="Slide Number Placeholder 3"/>
          <p:cNvSpPr>
            <a:spLocks noGrp="1"/>
          </p:cNvSpPr>
          <p:nvPr>
            <p:ph type="sldNum" sz="quarter" idx="12"/>
          </p:nvPr>
        </p:nvSpPr>
        <p:spPr/>
        <p:txBody>
          <a:bodyPr/>
          <a:lstStyle/>
          <a:p>
            <a:fld id="{17CA5EB4-DC24-4D58-BC90-9825B6B8CE8A}" type="slidenum">
              <a:rPr lang="en-US" smtClean="0"/>
              <a:t>9</a:t>
            </a:fld>
            <a:endParaRPr lang="en-US"/>
          </a:p>
        </p:txBody>
      </p:sp>
    </p:spTree>
    <p:extLst>
      <p:ext uri="{BB962C8B-B14F-4D97-AF65-F5344CB8AC3E}">
        <p14:creationId xmlns:p14="http://schemas.microsoft.com/office/powerpoint/2010/main" val="38755290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20351</TotalTime>
  <Words>1437</Words>
  <Application>Microsoft Office PowerPoint</Application>
  <PresentationFormat>On-screen Show (4:3)</PresentationFormat>
  <Paragraphs>406</Paragraphs>
  <Slides>33</Slides>
  <Notes>4</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Equity</vt:lpstr>
      <vt:lpstr>Banking in the Cloud Age: Challenges and Opportunities</vt:lpstr>
      <vt:lpstr>A Quick Overview of Cloud Computing</vt:lpstr>
      <vt:lpstr>What is Cloud Computing</vt:lpstr>
      <vt:lpstr>The Characteristic of Cloud Computing</vt:lpstr>
      <vt:lpstr>The Cloud Models</vt:lpstr>
      <vt:lpstr>Public Cloud vs. Private Cloud vs. Hybrid Cloud</vt:lpstr>
      <vt:lpstr>Top Cloud Provider</vt:lpstr>
      <vt:lpstr>Banks are challenged from two fronts</vt:lpstr>
      <vt:lpstr>Technological &amp; Operational Challenges</vt:lpstr>
      <vt:lpstr>Rising Cost of running traditional  Data Centers</vt:lpstr>
      <vt:lpstr>Lengthy and costly Environment Provision Processes</vt:lpstr>
      <vt:lpstr>Inefficient Capacity Management</vt:lpstr>
      <vt:lpstr>The Business Challenges</vt:lpstr>
      <vt:lpstr>Business Challenges- the Rise of Fintech Companies</vt:lpstr>
      <vt:lpstr>The Rise of Fintech Companies</vt:lpstr>
      <vt:lpstr>How to Address the Challenges</vt:lpstr>
      <vt:lpstr>Investing in Cloud Computing</vt:lpstr>
      <vt:lpstr>Changing the landscape</vt:lpstr>
      <vt:lpstr>Breaking down the Monolithic Apps</vt:lpstr>
      <vt:lpstr>Embracing the API Economy</vt:lpstr>
      <vt:lpstr>Adopting Agile Methodologies</vt:lpstr>
      <vt:lpstr>Dev + Ops </vt:lpstr>
      <vt:lpstr>Docker and Cloud</vt:lpstr>
      <vt:lpstr>Docker and Cloud</vt:lpstr>
      <vt:lpstr>Cloud Adoption in Banking Industry</vt:lpstr>
      <vt:lpstr>The Bank ‘s Dream Tech Team</vt:lpstr>
      <vt:lpstr>Cloud Computing Career Outlook</vt:lpstr>
      <vt:lpstr>The In-demand cloud skills in 2017</vt:lpstr>
      <vt:lpstr>Top Cloud Computing Certificates </vt:lpstr>
      <vt:lpstr>AWS – the place where your Cloud Computing career takes off</vt:lpstr>
      <vt:lpstr>Summary</vt:lpstr>
      <vt:lpstr>Keywords</vt:lpstr>
      <vt:lpstr>Keywords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dc:creator>
  <cp:lastModifiedBy>Dong, Yi Liang</cp:lastModifiedBy>
  <cp:revision>119</cp:revision>
  <dcterms:created xsi:type="dcterms:W3CDTF">2017-03-18T15:55:48Z</dcterms:created>
  <dcterms:modified xsi:type="dcterms:W3CDTF">2017-05-13T08:00:35Z</dcterms:modified>
</cp:coreProperties>
</file>